
<file path=[Content_Types].xml><?xml version="1.0" encoding="utf-8"?>
<Types xmlns="http://schemas.openxmlformats.org/package/2006/content-types">
  <Default Extension="png" ContentType="image/png"/>
  <Default Extension="emf" ContentType="image/x-emf"/>
  <Default Extension="jpeg" ContentType="image/jpeg"/>
  <Default Extension="wmf" ContentType="image/x-wmf"/>
  <Default Extension="rels" ContentType="application/vnd.openxmlformats-package.relationships+xml"/>
  <Default Extension="xml" ContentType="application/xml"/>
  <Default Extension="gif" ContentType="image/gif"/>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65"/>
  </p:notesMasterIdLst>
  <p:sldIdLst>
    <p:sldId id="256" r:id="rId2"/>
    <p:sldId id="322" r:id="rId3"/>
    <p:sldId id="257" r:id="rId4"/>
    <p:sldId id="258" r:id="rId5"/>
    <p:sldId id="259" r:id="rId6"/>
    <p:sldId id="260" r:id="rId7"/>
    <p:sldId id="261" r:id="rId8"/>
    <p:sldId id="262" r:id="rId9"/>
    <p:sldId id="263" r:id="rId10"/>
    <p:sldId id="298" r:id="rId11"/>
    <p:sldId id="299" r:id="rId12"/>
    <p:sldId id="301" r:id="rId13"/>
    <p:sldId id="300" r:id="rId14"/>
    <p:sldId id="302" r:id="rId15"/>
    <p:sldId id="303" r:id="rId16"/>
    <p:sldId id="304" r:id="rId17"/>
    <p:sldId id="305" r:id="rId18"/>
    <p:sldId id="306" r:id="rId19"/>
    <p:sldId id="307" r:id="rId20"/>
    <p:sldId id="308" r:id="rId21"/>
    <p:sldId id="309" r:id="rId22"/>
    <p:sldId id="310" r:id="rId23"/>
    <p:sldId id="311" r:id="rId24"/>
    <p:sldId id="312" r:id="rId25"/>
    <p:sldId id="314" r:id="rId26"/>
    <p:sldId id="315" r:id="rId27"/>
    <p:sldId id="316" r:id="rId28"/>
    <p:sldId id="317" r:id="rId29"/>
    <p:sldId id="318" r:id="rId30"/>
    <p:sldId id="319" r:id="rId31"/>
    <p:sldId id="320" r:id="rId32"/>
    <p:sldId id="321" r:id="rId33"/>
    <p:sldId id="313" r:id="rId34"/>
    <p:sldId id="264" r:id="rId35"/>
    <p:sldId id="265" r:id="rId36"/>
    <p:sldId id="266" r:id="rId37"/>
    <p:sldId id="267" r:id="rId38"/>
    <p:sldId id="268" r:id="rId39"/>
    <p:sldId id="269" r:id="rId40"/>
    <p:sldId id="270" r:id="rId41"/>
    <p:sldId id="271" r:id="rId42"/>
    <p:sldId id="272" r:id="rId43"/>
    <p:sldId id="273" r:id="rId44"/>
    <p:sldId id="274" r:id="rId45"/>
    <p:sldId id="275" r:id="rId46"/>
    <p:sldId id="276" r:id="rId47"/>
    <p:sldId id="277" r:id="rId48"/>
    <p:sldId id="278" r:id="rId49"/>
    <p:sldId id="279" r:id="rId50"/>
    <p:sldId id="280" r:id="rId51"/>
    <p:sldId id="281" r:id="rId52"/>
    <p:sldId id="282" r:id="rId53"/>
    <p:sldId id="283" r:id="rId54"/>
    <p:sldId id="285" r:id="rId55"/>
    <p:sldId id="286" r:id="rId56"/>
    <p:sldId id="289" r:id="rId57"/>
    <p:sldId id="290" r:id="rId58"/>
    <p:sldId id="292" r:id="rId59"/>
    <p:sldId id="293" r:id="rId60"/>
    <p:sldId id="295" r:id="rId61"/>
    <p:sldId id="296" r:id="rId62"/>
    <p:sldId id="297" r:id="rId63"/>
    <p:sldId id="291" r:id="rId6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4"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72628" autoAdjust="0"/>
  </p:normalViewPr>
  <p:slideViewPr>
    <p:cSldViewPr snapToGrid="0" showGuides="1">
      <p:cViewPr varScale="1">
        <p:scale>
          <a:sx n="49" d="100"/>
          <a:sy n="49" d="100"/>
        </p:scale>
        <p:origin x="1458" y="54"/>
      </p:cViewPr>
      <p:guideLst>
        <p:guide orient="horz" pos="2184"/>
        <p:guide pos="3840"/>
      </p:guideLst>
    </p:cSldViewPr>
  </p:slideViewPr>
  <p:notesTextViewPr>
    <p:cViewPr>
      <p:scale>
        <a:sx n="1" d="1"/>
        <a:sy n="1" d="1"/>
      </p:scale>
      <p:origin x="0" y="-198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ysClr val="windowText" lastClr="000000"/>
                </a:solidFill>
                <a:latin typeface="+mn-lt"/>
                <a:ea typeface="+mn-ea"/>
                <a:cs typeface="+mn-cs"/>
              </a:defRPr>
            </a:pPr>
            <a:r>
              <a:rPr lang="en-US" sz="1000" b="1" dirty="0">
                <a:solidFill>
                  <a:sysClr val="windowText" lastClr="000000"/>
                </a:solidFill>
              </a:rPr>
              <a:t>Q/Q Mobile</a:t>
            </a:r>
            <a:r>
              <a:rPr lang="en-US" sz="1000" b="1" baseline="0" dirty="0">
                <a:solidFill>
                  <a:sysClr val="windowText" lastClr="000000"/>
                </a:solidFill>
              </a:rPr>
              <a:t> and Web Index Score</a:t>
            </a:r>
            <a:endParaRPr lang="en-US" sz="1000" b="1" dirty="0">
              <a:solidFill>
                <a:sysClr val="windowText" lastClr="000000"/>
              </a:solidFill>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ysClr val="windowText" lastClr="000000"/>
              </a:solidFill>
              <a:latin typeface="+mn-lt"/>
              <a:ea typeface="+mn-ea"/>
              <a:cs typeface="+mn-cs"/>
            </a:defRPr>
          </a:pPr>
          <a:endParaRPr lang="en-US"/>
        </a:p>
      </c:txPr>
    </c:title>
    <c:autoTitleDeleted val="0"/>
    <c:plotArea>
      <c:layout/>
      <c:lineChart>
        <c:grouping val="standard"/>
        <c:varyColors val="0"/>
        <c:ser>
          <c:idx val="0"/>
          <c:order val="0"/>
          <c:tx>
            <c:strRef>
              <c:f>'Section 2'!$B$2</c:f>
              <c:strCache>
                <c:ptCount val="1"/>
                <c:pt idx="0">
                  <c:v>Mobile Index Score</c:v>
                </c:pt>
              </c:strCache>
            </c:strRef>
          </c:tx>
          <c:spPr>
            <a:ln w="12700" cap="rnd">
              <a:solidFill>
                <a:schemeClr val="accent1"/>
              </a:solidFill>
              <a:prstDash val="solid"/>
              <a:round/>
            </a:ln>
            <a:effectLst/>
          </c:spPr>
          <c:marker>
            <c:symbol val="circle"/>
            <c:size val="5"/>
            <c:spPr>
              <a:solidFill>
                <a:schemeClr val="accent1"/>
              </a:solidFill>
              <a:ln w="9525">
                <a:solidFill>
                  <a:schemeClr val="accent1"/>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2"/>
                    </a:solidFill>
                    <a:latin typeface="+mn-lt"/>
                    <a:ea typeface="+mn-ea"/>
                    <a:cs typeface="+mn-cs"/>
                  </a:defRPr>
                </a:pPr>
                <a:endParaRPr lang="en-US"/>
              </a:p>
            </c:txPr>
            <c:dLblPos val="b"/>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trendline>
            <c:spPr>
              <a:ln w="19050" cap="rnd">
                <a:solidFill>
                  <a:schemeClr val="accent1"/>
                </a:solidFill>
                <a:prstDash val="sysDot"/>
              </a:ln>
              <a:effectLst/>
            </c:spPr>
            <c:trendlineType val="linear"/>
            <c:dispRSqr val="0"/>
            <c:dispEq val="0"/>
          </c:trendline>
          <c:cat>
            <c:strRef>
              <c:f>'Section 2'!$A$3:$A$5</c:f>
              <c:strCache>
                <c:ptCount val="3"/>
                <c:pt idx="0">
                  <c:v>Q3' 15</c:v>
                </c:pt>
                <c:pt idx="1">
                  <c:v>Q4' 15</c:v>
                </c:pt>
                <c:pt idx="2">
                  <c:v>Q1' 16</c:v>
                </c:pt>
              </c:strCache>
            </c:strRef>
          </c:cat>
          <c:val>
            <c:numRef>
              <c:f>'Section 2'!$B$3:$B$5</c:f>
              <c:numCache>
                <c:formatCode>General</c:formatCode>
                <c:ptCount val="3"/>
                <c:pt idx="0">
                  <c:v>496</c:v>
                </c:pt>
                <c:pt idx="1">
                  <c:v>756</c:v>
                </c:pt>
                <c:pt idx="2">
                  <c:v>860</c:v>
                </c:pt>
              </c:numCache>
            </c:numRef>
          </c:val>
          <c:smooth val="0"/>
          <c:extLst>
            <c:ext xmlns:c16="http://schemas.microsoft.com/office/drawing/2014/chart" uri="{C3380CC4-5D6E-409C-BE32-E72D297353CC}">
              <c16:uniqueId val="{00000000-2F65-4F6D-97AA-52F40D4F85FF}"/>
            </c:ext>
          </c:extLst>
        </c:ser>
        <c:ser>
          <c:idx val="1"/>
          <c:order val="1"/>
          <c:tx>
            <c:strRef>
              <c:f>'Section 2'!$C$2</c:f>
              <c:strCache>
                <c:ptCount val="1"/>
                <c:pt idx="0">
                  <c:v>Web Index Score</c:v>
                </c:pt>
              </c:strCache>
            </c:strRef>
          </c:tx>
          <c:spPr>
            <a:ln w="12700" cap="rnd">
              <a:solidFill>
                <a:schemeClr val="accent6">
                  <a:alpha val="20000"/>
                </a:schemeClr>
              </a:solidFill>
              <a:round/>
            </a:ln>
            <a:effectLst/>
          </c:spPr>
          <c:marker>
            <c:symbol val="circle"/>
            <c:size val="5"/>
            <c:spPr>
              <a:solidFill>
                <a:schemeClr val="accent6"/>
              </a:solidFill>
              <a:ln w="9525">
                <a:noFill/>
              </a:ln>
              <a:effectLst/>
            </c:spPr>
          </c:marker>
          <c:dPt>
            <c:idx val="1"/>
            <c:marker>
              <c:symbol val="circle"/>
              <c:size val="5"/>
              <c:spPr>
                <a:solidFill>
                  <a:schemeClr val="accent6"/>
                </a:solidFill>
                <a:ln w="9525">
                  <a:noFill/>
                </a:ln>
                <a:effectLst/>
              </c:spPr>
            </c:marker>
            <c:bubble3D val="0"/>
            <c:spPr>
              <a:ln w="12700" cap="rnd">
                <a:solidFill>
                  <a:schemeClr val="accent6"/>
                </a:solidFill>
                <a:prstDash val="solid"/>
                <a:round/>
              </a:ln>
              <a:effectLst/>
            </c:spPr>
            <c:extLst>
              <c:ext xmlns:c16="http://schemas.microsoft.com/office/drawing/2014/chart" uri="{C3380CC4-5D6E-409C-BE32-E72D297353CC}">
                <c16:uniqueId val="{00000002-2F65-4F6D-97AA-52F40D4F85FF}"/>
              </c:ext>
            </c:extLst>
          </c:dPt>
          <c:dPt>
            <c:idx val="2"/>
            <c:marker>
              <c:symbol val="circle"/>
              <c:size val="5"/>
              <c:spPr>
                <a:solidFill>
                  <a:schemeClr val="accent6"/>
                </a:solidFill>
                <a:ln w="9525">
                  <a:noFill/>
                </a:ln>
                <a:effectLst/>
              </c:spPr>
            </c:marker>
            <c:bubble3D val="0"/>
            <c:spPr>
              <a:ln w="12700" cap="rnd">
                <a:solidFill>
                  <a:schemeClr val="accent6"/>
                </a:solidFill>
                <a:prstDash val="solid"/>
                <a:round/>
              </a:ln>
              <a:effectLst/>
            </c:spPr>
            <c:extLst>
              <c:ext xmlns:c16="http://schemas.microsoft.com/office/drawing/2014/chart" uri="{C3380CC4-5D6E-409C-BE32-E72D297353CC}">
                <c16:uniqueId val="{00000004-2F65-4F6D-97AA-52F40D4F85FF}"/>
              </c:ext>
            </c:extLst>
          </c:dPt>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2"/>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trendline>
            <c:spPr>
              <a:ln w="19050" cap="rnd">
                <a:solidFill>
                  <a:schemeClr val="accent6"/>
                </a:solidFill>
                <a:prstDash val="sysDot"/>
              </a:ln>
              <a:effectLst/>
            </c:spPr>
            <c:trendlineType val="linear"/>
            <c:dispRSqr val="0"/>
            <c:dispEq val="0"/>
          </c:trendline>
          <c:cat>
            <c:strRef>
              <c:f>'Section 2'!$A$3:$A$5</c:f>
              <c:strCache>
                <c:ptCount val="3"/>
                <c:pt idx="0">
                  <c:v>Q3' 15</c:v>
                </c:pt>
                <c:pt idx="1">
                  <c:v>Q4' 15</c:v>
                </c:pt>
                <c:pt idx="2">
                  <c:v>Q1' 16</c:v>
                </c:pt>
              </c:strCache>
            </c:strRef>
          </c:cat>
          <c:val>
            <c:numRef>
              <c:f>'Section 2'!$C$3:$C$5</c:f>
              <c:numCache>
                <c:formatCode>General</c:formatCode>
                <c:ptCount val="3"/>
                <c:pt idx="0">
                  <c:v>826</c:v>
                </c:pt>
                <c:pt idx="1">
                  <c:v>1120</c:v>
                </c:pt>
                <c:pt idx="2">
                  <c:v>1491</c:v>
                </c:pt>
              </c:numCache>
            </c:numRef>
          </c:val>
          <c:smooth val="0"/>
          <c:extLst>
            <c:ext xmlns:c16="http://schemas.microsoft.com/office/drawing/2014/chart" uri="{C3380CC4-5D6E-409C-BE32-E72D297353CC}">
              <c16:uniqueId val="{00000005-2F65-4F6D-97AA-52F40D4F85FF}"/>
            </c:ext>
          </c:extLst>
        </c:ser>
        <c:dLbls>
          <c:showLegendKey val="0"/>
          <c:showVal val="0"/>
          <c:showCatName val="0"/>
          <c:showSerName val="0"/>
          <c:showPercent val="0"/>
          <c:showBubbleSize val="0"/>
        </c:dLbls>
        <c:marker val="1"/>
        <c:smooth val="0"/>
        <c:axId val="419479608"/>
        <c:axId val="419481960"/>
      </c:lineChart>
      <c:catAx>
        <c:axId val="419479608"/>
        <c:scaling>
          <c:orientation val="minMax"/>
        </c:scaling>
        <c:delete val="0"/>
        <c:axPos val="b"/>
        <c:numFmt formatCode="General" sourceLinked="1"/>
        <c:majorTickMark val="none"/>
        <c:minorTickMark val="none"/>
        <c:tickLblPos val="nextTo"/>
        <c:spPr>
          <a:noFill/>
          <a:ln w="9525" cap="flat" cmpd="sng" algn="ctr">
            <a:solidFill>
              <a:schemeClr val="bg1">
                <a:lumMod val="65000"/>
              </a:schemeClr>
            </a:solidFill>
            <a:round/>
          </a:ln>
          <a:effectLst/>
        </c:spPr>
        <c:txPr>
          <a:bodyPr rot="-60000000" spcFirstLastPara="1" vertOverflow="ellipsis" vert="horz" wrap="square" anchor="ctr" anchorCtr="1"/>
          <a:lstStyle/>
          <a:p>
            <a:pPr>
              <a:defRPr sz="1000" b="0" i="0" u="none" strike="noStrike" kern="1200" baseline="0">
                <a:solidFill>
                  <a:schemeClr val="tx2">
                    <a:lumMod val="90000"/>
                    <a:lumOff val="10000"/>
                  </a:schemeClr>
                </a:solidFill>
                <a:latin typeface="+mn-lt"/>
                <a:ea typeface="+mn-ea"/>
                <a:cs typeface="+mn-cs"/>
              </a:defRPr>
            </a:pPr>
            <a:endParaRPr lang="en-US"/>
          </a:p>
        </c:txPr>
        <c:crossAx val="419481960"/>
        <c:crosses val="autoZero"/>
        <c:auto val="1"/>
        <c:lblAlgn val="ctr"/>
        <c:lblOffset val="100"/>
        <c:noMultiLvlLbl val="0"/>
      </c:catAx>
      <c:valAx>
        <c:axId val="419481960"/>
        <c:scaling>
          <c:orientation val="minMax"/>
        </c:scaling>
        <c:delete val="0"/>
        <c:axPos val="l"/>
        <c:majorGridlines>
          <c:spPr>
            <a:ln w="9525" cap="flat" cmpd="sng" algn="ctr">
              <a:noFill/>
              <a:round/>
            </a:ln>
            <a:effectLst/>
          </c:spPr>
        </c:majorGridlines>
        <c:numFmt formatCode="General" sourceLinked="1"/>
        <c:majorTickMark val="none"/>
        <c:minorTickMark val="none"/>
        <c:tickLblPos val="nextTo"/>
        <c:spPr>
          <a:noFill/>
          <a:ln>
            <a:solidFill>
              <a:schemeClr val="bg1">
                <a:lumMod val="65000"/>
              </a:schemeClr>
            </a:solidFill>
          </a:ln>
          <a:effectLst/>
        </c:spPr>
        <c:txPr>
          <a:bodyPr rot="-60000000" spcFirstLastPara="1" vertOverflow="ellipsis" vert="horz" wrap="square" anchor="ctr" anchorCtr="1"/>
          <a:lstStyle/>
          <a:p>
            <a:pPr>
              <a:defRPr sz="1000" b="0" i="0" u="none" strike="noStrike" kern="1200" baseline="0">
                <a:solidFill>
                  <a:schemeClr val="tx2">
                    <a:lumMod val="90000"/>
                    <a:lumOff val="10000"/>
                  </a:schemeClr>
                </a:solidFill>
                <a:latin typeface="+mn-lt"/>
                <a:ea typeface="+mn-ea"/>
                <a:cs typeface="+mn-cs"/>
              </a:defRPr>
            </a:pPr>
            <a:endParaRPr lang="en-US"/>
          </a:p>
        </c:txPr>
        <c:crossAx val="419479608"/>
        <c:crosses val="autoZero"/>
        <c:crossBetween val="between"/>
      </c:valAx>
      <c:spPr>
        <a:noFill/>
        <a:ln>
          <a:noFill/>
        </a:ln>
        <a:effectLst/>
      </c:spPr>
    </c:plotArea>
    <c:legend>
      <c:legendPos val="b"/>
      <c:layout>
        <c:manualLayout>
          <c:xMode val="edge"/>
          <c:yMode val="edge"/>
          <c:x val="8.8969641209754743E-2"/>
          <c:y val="0.85476892688117156"/>
          <c:w val="0.88763248670531913"/>
          <c:h val="0.12267175721676069"/>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2">
                  <a:lumMod val="90000"/>
                  <a:lumOff val="10000"/>
                </a:schemeClr>
              </a:solidFill>
              <a:latin typeface="+mn-lt"/>
              <a:ea typeface="+mn-ea"/>
              <a:cs typeface="+mn-cs"/>
            </a:defRPr>
          </a:pPr>
          <a:endParaRPr lang="en-US"/>
        </a:p>
      </c:txPr>
    </c:legend>
    <c:plotVisOnly val="1"/>
    <c:dispBlanksAs val="gap"/>
    <c:showDLblsOverMax val="0"/>
  </c:chart>
  <c:spPr>
    <a:noFill/>
    <a:ln>
      <a:solidFill>
        <a:schemeClr val="tx1"/>
      </a:solid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6B8D6F0-817E-431B-AFF0-449D2152B074}" type="datetimeFigureOut">
              <a:rPr lang="en-US" smtClean="0"/>
              <a:t>1/4/2019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7D91251-F4C5-4FEB-B2ED-FC52AA9AB895}" type="slidenum">
              <a:rPr lang="en-US" smtClean="0"/>
              <a:t>‹#›</a:t>
            </a:fld>
            <a:endParaRPr lang="en-US"/>
          </a:p>
        </p:txBody>
      </p:sp>
    </p:spTree>
    <p:extLst>
      <p:ext uri="{BB962C8B-B14F-4D97-AF65-F5344CB8AC3E}">
        <p14:creationId xmlns:p14="http://schemas.microsoft.com/office/powerpoint/2010/main" val="11722049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en.wikipedia.org/wiki/Cluster_sampling" TargetMode="External"/><Relationship Id="rId2" Type="http://schemas.openxmlformats.org/officeDocument/2006/relationships/slide" Target="../slides/slide13.xml"/><Relationship Id="rId1" Type="http://schemas.openxmlformats.org/officeDocument/2006/relationships/notesMaster" Target="../notesMasters/notesMaster1.xml"/><Relationship Id="rId5" Type="http://schemas.openxmlformats.org/officeDocument/2006/relationships/hyperlink" Target="https://en.wikipedia.org/wiki/Multistage_sampling#cite_note-2" TargetMode="External"/><Relationship Id="rId4" Type="http://schemas.openxmlformats.org/officeDocument/2006/relationships/hyperlink" Target="https://en.wikipedia.org/wiki/Australian_Bureau_of_Statistics"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7D91251-F4C5-4FEB-B2ED-FC52AA9AB895}" type="slidenum">
              <a:rPr lang="en-US" smtClean="0"/>
              <a:t>6</a:t>
            </a:fld>
            <a:endParaRPr lang="en-US"/>
          </a:p>
        </p:txBody>
      </p:sp>
    </p:spTree>
    <p:extLst>
      <p:ext uri="{BB962C8B-B14F-4D97-AF65-F5344CB8AC3E}">
        <p14:creationId xmlns:p14="http://schemas.microsoft.com/office/powerpoint/2010/main" val="11463057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Before you begin searching for instruments, you must have a clearly defined construct or concept that you wish to measure, along with an operational definition and some evidence that the construct can be measured as defined. For example, there is agreement that the efficacy of a new blood-pressure-lowering medication is ultimately defined by a reduction in macro vascular events, but what about the efficacy of a palliative agent for cancer patients? A literature search can help identify how other researchers have defined the construct or a closely related construct. The literature search will ideally result in a list of outcomes and instruments that you can evaluate for possible use in your research.</a:t>
            </a:r>
            <a:endParaRPr lang="en-US" dirty="0"/>
          </a:p>
        </p:txBody>
      </p:sp>
      <p:sp>
        <p:nvSpPr>
          <p:cNvPr id="4" name="Slide Number Placeholder 3"/>
          <p:cNvSpPr>
            <a:spLocks noGrp="1"/>
          </p:cNvSpPr>
          <p:nvPr>
            <p:ph type="sldNum" sz="quarter" idx="10"/>
          </p:nvPr>
        </p:nvSpPr>
        <p:spPr/>
        <p:txBody>
          <a:bodyPr/>
          <a:lstStyle/>
          <a:p>
            <a:fld id="{47D91251-F4C5-4FEB-B2ED-FC52AA9AB895}" type="slidenum">
              <a:rPr lang="en-US" smtClean="0"/>
              <a:t>31</a:t>
            </a:fld>
            <a:endParaRPr lang="en-US"/>
          </a:p>
        </p:txBody>
      </p:sp>
    </p:spTree>
    <p:extLst>
      <p:ext uri="{BB962C8B-B14F-4D97-AF65-F5344CB8AC3E}">
        <p14:creationId xmlns:p14="http://schemas.microsoft.com/office/powerpoint/2010/main" val="6805214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18B3BA72-D7C2-447A-9938-E5F15602511A}" type="slidenum">
              <a:rPr lang="en-US" altLang="en-US"/>
              <a:pPr eaLnBrk="1" hangingPunct="1"/>
              <a:t>12</a:t>
            </a:fld>
            <a:endParaRPr lang="en-US" altLang="en-US"/>
          </a:p>
        </p:txBody>
      </p:sp>
      <p:sp>
        <p:nvSpPr>
          <p:cNvPr id="62467" name="Rectangle 2"/>
          <p:cNvSpPr>
            <a:spLocks noRot="1" noChangeArrowheads="1" noTextEdit="1"/>
          </p:cNvSpPr>
          <p:nvPr>
            <p:ph type="sldImg"/>
          </p:nvPr>
        </p:nvSpPr>
        <p:spPr>
          <a:ln/>
        </p:spPr>
      </p:sp>
      <p:sp>
        <p:nvSpPr>
          <p:cNvPr id="624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smtClean="0">
                <a:latin typeface="Arial" panose="020B0604020202020204" pitchFamily="34" charset="0"/>
              </a:rPr>
              <a:t>Picture of sampling breakdown</a:t>
            </a:r>
          </a:p>
        </p:txBody>
      </p:sp>
    </p:spTree>
    <p:extLst>
      <p:ext uri="{BB962C8B-B14F-4D97-AF65-F5344CB8AC3E}">
        <p14:creationId xmlns:p14="http://schemas.microsoft.com/office/powerpoint/2010/main" val="29977194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Systematic sampling is a type of probability sampling method in which sample members from a larger population are selected according to a random starting point and a fixed, periodic interval. This interval, called the sampling interval, is calculated by dividing the population size by the desired sample size. Despite the sample population being selected in advance, systematic sampling is still thought of as being random if the periodic interval is determined beforehand and the starting point is random.</a:t>
            </a:r>
          </a:p>
          <a:p>
            <a:endParaRPr lang="en-US" dirty="0" smtClean="0"/>
          </a:p>
          <a:p>
            <a:r>
              <a:rPr lang="en-US" sz="1200" b="0" i="0" kern="1200" dirty="0" smtClean="0">
                <a:solidFill>
                  <a:schemeClr val="tx1"/>
                </a:solidFill>
                <a:effectLst/>
                <a:latin typeface="+mn-lt"/>
                <a:ea typeface="+mn-ea"/>
                <a:cs typeface="+mn-cs"/>
              </a:rPr>
              <a:t>Stratified random sampling is a method of sampling that involves the division of a population into smaller groups known as strata. In stratified random sampling, or stratification, the strata are formed based on members' shared attributes or characteristics.</a:t>
            </a:r>
          </a:p>
          <a:p>
            <a:endParaRPr lang="en-US" sz="1200" b="0"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Stratified</a:t>
            </a:r>
            <a:r>
              <a:rPr lang="en-US" sz="1200" b="0" i="0" kern="1200" dirty="0" smtClean="0">
                <a:solidFill>
                  <a:schemeClr val="tx1"/>
                </a:solidFill>
                <a:effectLst/>
                <a:latin typeface="+mn-lt"/>
                <a:ea typeface="+mn-ea"/>
                <a:cs typeface="+mn-cs"/>
              </a:rPr>
              <a:t> random </a:t>
            </a:r>
            <a:r>
              <a:rPr lang="en-US" sz="1200" b="1" i="0" kern="1200" dirty="0" smtClean="0">
                <a:solidFill>
                  <a:schemeClr val="tx1"/>
                </a:solidFill>
                <a:effectLst/>
                <a:latin typeface="+mn-lt"/>
                <a:ea typeface="+mn-ea"/>
                <a:cs typeface="+mn-cs"/>
              </a:rPr>
              <a:t>sampling</a:t>
            </a:r>
            <a:r>
              <a:rPr lang="en-US" sz="1200" b="0" i="0" kern="1200" dirty="0" smtClean="0">
                <a:solidFill>
                  <a:schemeClr val="tx1"/>
                </a:solidFill>
                <a:effectLst/>
                <a:latin typeface="+mn-lt"/>
                <a:ea typeface="+mn-ea"/>
                <a:cs typeface="+mn-cs"/>
              </a:rPr>
              <a:t> divides a population into subgroups or strata, and random </a:t>
            </a:r>
            <a:r>
              <a:rPr lang="en-US" sz="1200" b="1" i="0" kern="1200" dirty="0" smtClean="0">
                <a:solidFill>
                  <a:schemeClr val="tx1"/>
                </a:solidFill>
                <a:effectLst/>
                <a:latin typeface="+mn-lt"/>
                <a:ea typeface="+mn-ea"/>
                <a:cs typeface="+mn-cs"/>
              </a:rPr>
              <a:t>samples</a:t>
            </a:r>
            <a:r>
              <a:rPr lang="en-US" sz="1200" b="0" i="0" kern="1200" dirty="0" smtClean="0">
                <a:solidFill>
                  <a:schemeClr val="tx1"/>
                </a:solidFill>
                <a:effectLst/>
                <a:latin typeface="+mn-lt"/>
                <a:ea typeface="+mn-ea"/>
                <a:cs typeface="+mn-cs"/>
              </a:rPr>
              <a:t> are taken, in proportion to the population, from each of the strata created. The members in each of the stratum formed have similar attributes and characteristics. ... A simple random </a:t>
            </a:r>
            <a:r>
              <a:rPr lang="en-US" sz="1200" b="1" i="0" kern="1200" dirty="0" smtClean="0">
                <a:solidFill>
                  <a:schemeClr val="tx1"/>
                </a:solidFill>
                <a:effectLst/>
                <a:latin typeface="+mn-lt"/>
                <a:ea typeface="+mn-ea"/>
                <a:cs typeface="+mn-cs"/>
              </a:rPr>
              <a:t>sample</a:t>
            </a:r>
            <a:r>
              <a:rPr lang="en-US" sz="1200" b="0" i="0" kern="1200" dirty="0" smtClean="0">
                <a:solidFill>
                  <a:schemeClr val="tx1"/>
                </a:solidFill>
                <a:effectLst/>
                <a:latin typeface="+mn-lt"/>
                <a:ea typeface="+mn-ea"/>
                <a:cs typeface="+mn-cs"/>
              </a:rPr>
              <a:t> should be taken from each stratum.</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Multistage sampling can be a complex form of </a:t>
            </a:r>
            <a:r>
              <a:rPr lang="en-US" sz="1200" b="0" i="0" u="none" strike="noStrike" kern="1200" dirty="0" smtClean="0">
                <a:solidFill>
                  <a:schemeClr val="tx1"/>
                </a:solidFill>
                <a:effectLst/>
                <a:latin typeface="+mn-lt"/>
                <a:ea typeface="+mn-ea"/>
                <a:cs typeface="+mn-cs"/>
                <a:hlinkClick r:id="rId3" tooltip="Cluster sampling"/>
              </a:rPr>
              <a:t>cluster sampling</a:t>
            </a:r>
            <a:r>
              <a:rPr lang="en-US" sz="1200" b="0" i="0" kern="1200" dirty="0" smtClean="0">
                <a:solidFill>
                  <a:schemeClr val="tx1"/>
                </a:solidFill>
                <a:effectLst/>
                <a:latin typeface="+mn-lt"/>
                <a:ea typeface="+mn-ea"/>
                <a:cs typeface="+mn-cs"/>
              </a:rPr>
              <a:t> because it is a type of sampling which involves dividing the population into groups (or clusters). Then, one or more clusters are chosen at random and everyone within the chosen cluster is sampled.</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Using all the sample elements in all the selected clusters may be prohibitively expensive or unnecessary. Under these circumstances, multistage cluster sampling becomes useful. Instead of using all the elements contained in the selected clusters, the researcher randomly selects elements from each cluster. Constructing the clusters is the first stage. Deciding what elements within the cluster to use is the second stage. The technique is used frequently when a complete list of all members of the population does not exist and is inappropriate.</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In some cases, several levels of cluster selection may be applied before the final sample elements are reached. For example, household surveys conducted by the </a:t>
            </a:r>
            <a:r>
              <a:rPr lang="en-US" sz="1200" b="0" i="0" u="none" strike="noStrike" kern="1200" dirty="0" smtClean="0">
                <a:solidFill>
                  <a:schemeClr val="tx1"/>
                </a:solidFill>
                <a:effectLst/>
                <a:latin typeface="+mn-lt"/>
                <a:ea typeface="+mn-ea"/>
                <a:cs typeface="+mn-cs"/>
                <a:hlinkClick r:id="rId4" tooltip="Australian Bureau of Statistics"/>
              </a:rPr>
              <a:t>Australian Bureau of Statistics</a:t>
            </a:r>
            <a:r>
              <a:rPr lang="en-US" sz="1200" b="0" i="0" kern="1200" dirty="0" smtClean="0">
                <a:solidFill>
                  <a:schemeClr val="tx1"/>
                </a:solidFill>
                <a:effectLst/>
                <a:latin typeface="+mn-lt"/>
                <a:ea typeface="+mn-ea"/>
                <a:cs typeface="+mn-cs"/>
              </a:rPr>
              <a:t> begin by dividing metropolitan regions into 'collection districts' and selecting some of these collection districts (first stage). The selected collection districts are then divided into blocks, and blocks are chosen from within each selected collection district (second stage). Next, dwellings are listed within each selected block, and some of these dwellings are selected (third stage). This method makes it unnecessary to create a list of every dwelling in the region and necessary only for selected blocks. In remote areas, an additional stage of clustering is used, in order to reduce travel requirements.</a:t>
            </a:r>
            <a:r>
              <a:rPr lang="en-US" sz="1200" b="0" i="0" u="none" strike="noStrike" kern="1200" baseline="30000" dirty="0" smtClean="0">
                <a:solidFill>
                  <a:schemeClr val="tx1"/>
                </a:solidFill>
                <a:effectLst/>
                <a:latin typeface="+mn-lt"/>
                <a:ea typeface="+mn-ea"/>
                <a:cs typeface="+mn-cs"/>
                <a:hlinkClick r:id="rId5"/>
              </a:rPr>
              <a:t>[2]</a:t>
            </a:r>
            <a:endParaRPr lang="en-US" sz="1200" b="0" i="0" kern="1200" dirty="0" smtClean="0">
              <a:solidFill>
                <a:schemeClr val="tx1"/>
              </a:solidFill>
              <a:effectLst/>
              <a:latin typeface="+mn-lt"/>
              <a:ea typeface="+mn-ea"/>
              <a:cs typeface="+mn-cs"/>
            </a:endParaRPr>
          </a:p>
          <a:p>
            <a:endParaRPr lang="en-US" dirty="0" smtClean="0"/>
          </a:p>
          <a:p>
            <a:r>
              <a:rPr lang="en-US" sz="1200" b="0" i="0" kern="1200" dirty="0" smtClean="0">
                <a:solidFill>
                  <a:schemeClr val="tx1"/>
                </a:solidFill>
                <a:effectLst/>
                <a:latin typeface="+mn-lt"/>
                <a:ea typeface="+mn-ea"/>
                <a:cs typeface="+mn-cs"/>
              </a:rPr>
              <a:t>A multiphase sampling is a sampling procedure in which it collects some information from </a:t>
            </a:r>
            <a:r>
              <a:rPr lang="en-US" sz="1200" b="0" i="0" kern="1200" dirty="0" err="1" smtClean="0">
                <a:solidFill>
                  <a:schemeClr val="tx1"/>
                </a:solidFill>
                <a:effectLst/>
                <a:latin typeface="+mn-lt"/>
                <a:ea typeface="+mn-ea"/>
                <a:cs typeface="+mn-cs"/>
              </a:rPr>
              <a:t>thewhole</a:t>
            </a:r>
            <a:r>
              <a:rPr lang="en-US" sz="1200" b="0" i="0" kern="1200" dirty="0" smtClean="0">
                <a:solidFill>
                  <a:schemeClr val="tx1"/>
                </a:solidFill>
                <a:effectLst/>
                <a:latin typeface="+mn-lt"/>
                <a:ea typeface="+mn-ea"/>
                <a:cs typeface="+mn-cs"/>
              </a:rPr>
              <a:t> unit sample and additional information also is collected, at the same time or by </a:t>
            </a:r>
            <a:r>
              <a:rPr lang="en-US" sz="1200" b="0" i="0" kern="1200" dirty="0" err="1" smtClean="0">
                <a:solidFill>
                  <a:schemeClr val="tx1"/>
                </a:solidFill>
                <a:effectLst/>
                <a:latin typeface="+mn-lt"/>
                <a:ea typeface="+mn-ea"/>
                <a:cs typeface="+mn-cs"/>
              </a:rPr>
              <a:t>later.Usually</a:t>
            </a:r>
            <a:r>
              <a:rPr lang="en-US" sz="1200" b="0" i="0" kern="1200" dirty="0" smtClean="0">
                <a:solidFill>
                  <a:schemeClr val="tx1"/>
                </a:solidFill>
                <a:effectLst/>
                <a:latin typeface="+mn-lt"/>
                <a:ea typeface="+mn-ea"/>
                <a:cs typeface="+mn-cs"/>
              </a:rPr>
              <a:t> the additional information is collected to provide more detail information about </a:t>
            </a:r>
            <a:r>
              <a:rPr lang="en-US" sz="1200" b="0" i="0" kern="1200" dirty="0" err="1" smtClean="0">
                <a:solidFill>
                  <a:schemeClr val="tx1"/>
                </a:solidFill>
                <a:effectLst/>
                <a:latin typeface="+mn-lt"/>
                <a:ea typeface="+mn-ea"/>
                <a:cs typeface="+mn-cs"/>
              </a:rPr>
              <a:t>thesample</a:t>
            </a:r>
            <a:r>
              <a:rPr lang="en-US" sz="1200" b="0" i="0" kern="1200" dirty="0" smtClean="0">
                <a:solidFill>
                  <a:schemeClr val="tx1"/>
                </a:solidFill>
                <a:effectLst/>
                <a:latin typeface="+mn-lt"/>
                <a:ea typeface="+mn-ea"/>
                <a:cs typeface="+mn-cs"/>
              </a:rPr>
              <a:t>. The multiphase sampling is </a:t>
            </a:r>
            <a:r>
              <a:rPr lang="en-US" sz="1200" b="0" i="0" kern="1200" dirty="0" err="1" smtClean="0">
                <a:solidFill>
                  <a:schemeClr val="tx1"/>
                </a:solidFill>
                <a:effectLst/>
                <a:latin typeface="+mn-lt"/>
                <a:ea typeface="+mn-ea"/>
                <a:cs typeface="+mn-cs"/>
              </a:rPr>
              <a:t>nown</a:t>
            </a:r>
            <a:r>
              <a:rPr lang="en-US" sz="1200" b="0" i="0" kern="1200" dirty="0" smtClean="0">
                <a:solidFill>
                  <a:schemeClr val="tx1"/>
                </a:solidFill>
                <a:effectLst/>
                <a:latin typeface="+mn-lt"/>
                <a:ea typeface="+mn-ea"/>
                <a:cs typeface="+mn-cs"/>
              </a:rPr>
              <a:t> as “</a:t>
            </a:r>
            <a:r>
              <a:rPr lang="en-US" sz="1200" b="0" i="0" kern="1200" dirty="0" err="1" smtClean="0">
                <a:solidFill>
                  <a:schemeClr val="tx1"/>
                </a:solidFill>
                <a:effectLst/>
                <a:latin typeface="+mn-lt"/>
                <a:ea typeface="+mn-ea"/>
                <a:cs typeface="+mn-cs"/>
              </a:rPr>
              <a:t>two!phase</a:t>
            </a:r>
            <a:r>
              <a:rPr lang="en-US" sz="1200" b="0" i="0" kern="1200" dirty="0" smtClean="0">
                <a:solidFill>
                  <a:schemeClr val="tx1"/>
                </a:solidFill>
                <a:effectLst/>
                <a:latin typeface="+mn-lt"/>
                <a:ea typeface="+mn-ea"/>
                <a:cs typeface="+mn-cs"/>
              </a:rPr>
              <a:t> sampling” where double or more phase sampling procedures can be done in at the same time or by later. The first sampling is </a:t>
            </a:r>
            <a:r>
              <a:rPr lang="en-US" sz="1200" b="0" i="0" kern="1200" dirty="0" err="1" smtClean="0">
                <a:solidFill>
                  <a:schemeClr val="tx1"/>
                </a:solidFill>
                <a:effectLst/>
                <a:latin typeface="+mn-lt"/>
                <a:ea typeface="+mn-ea"/>
                <a:cs typeface="+mn-cs"/>
              </a:rPr>
              <a:t>tocollect</a:t>
            </a:r>
            <a:r>
              <a:rPr lang="en-US" sz="1200" b="0" i="0" kern="1200" dirty="0" smtClean="0">
                <a:solidFill>
                  <a:schemeClr val="tx1"/>
                </a:solidFill>
                <a:effectLst/>
                <a:latin typeface="+mn-lt"/>
                <a:ea typeface="+mn-ea"/>
                <a:cs typeface="+mn-cs"/>
              </a:rPr>
              <a:t> “basic information” from a large sample of unit and then followed by the </a:t>
            </a:r>
            <a:r>
              <a:rPr lang="en-US" sz="1200" b="0" i="0" kern="1200" dirty="0" err="1" smtClean="0">
                <a:solidFill>
                  <a:schemeClr val="tx1"/>
                </a:solidFill>
                <a:effectLst/>
                <a:latin typeface="+mn-lt"/>
                <a:ea typeface="+mn-ea"/>
                <a:cs typeface="+mn-cs"/>
              </a:rPr>
              <a:t>secondsampling</a:t>
            </a:r>
            <a:r>
              <a:rPr lang="en-US" sz="1200" b="0" i="0" kern="1200" dirty="0" smtClean="0">
                <a:solidFill>
                  <a:schemeClr val="tx1"/>
                </a:solidFill>
                <a:effectLst/>
                <a:latin typeface="+mn-lt"/>
                <a:ea typeface="+mn-ea"/>
                <a:cs typeface="+mn-cs"/>
              </a:rPr>
              <a:t> collects more about “detailed information”. This </a:t>
            </a:r>
            <a:r>
              <a:rPr lang="en-US" sz="1200" b="0" i="0" kern="1200" dirty="0" err="1" smtClean="0">
                <a:solidFill>
                  <a:schemeClr val="tx1"/>
                </a:solidFill>
                <a:effectLst/>
                <a:latin typeface="+mn-lt"/>
                <a:ea typeface="+mn-ea"/>
                <a:cs typeface="+mn-cs"/>
              </a:rPr>
              <a:t>ind</a:t>
            </a:r>
            <a:r>
              <a:rPr lang="en-US" sz="1200" b="0" i="0" kern="1200" dirty="0" smtClean="0">
                <a:solidFill>
                  <a:schemeClr val="tx1"/>
                </a:solidFill>
                <a:effectLst/>
                <a:latin typeface="+mn-lt"/>
                <a:ea typeface="+mn-ea"/>
                <a:cs typeface="+mn-cs"/>
              </a:rPr>
              <a:t> of technique can be used </a:t>
            </a:r>
            <a:r>
              <a:rPr lang="en-US" sz="1200" b="0" i="0" kern="1200" dirty="0" err="1" smtClean="0">
                <a:solidFill>
                  <a:schemeClr val="tx1"/>
                </a:solidFill>
                <a:effectLst/>
                <a:latin typeface="+mn-lt"/>
                <a:ea typeface="+mn-ea"/>
                <a:cs typeface="+mn-cs"/>
              </a:rPr>
              <a:t>ashandful</a:t>
            </a:r>
            <a:r>
              <a:rPr lang="en-US" sz="1200" b="0" i="0" kern="1200" dirty="0" smtClean="0">
                <a:solidFill>
                  <a:schemeClr val="tx1"/>
                </a:solidFill>
                <a:effectLst/>
                <a:latin typeface="+mn-lt"/>
                <a:ea typeface="+mn-ea"/>
                <a:cs typeface="+mn-cs"/>
              </a:rPr>
              <a:t> way to resolve the issue of the insufficient budget to collect entire information about </a:t>
            </a:r>
            <a:r>
              <a:rPr lang="en-US" sz="1200" b="0" i="0" kern="1200" dirty="0" err="1" smtClean="0">
                <a:solidFill>
                  <a:schemeClr val="tx1"/>
                </a:solidFill>
                <a:effectLst/>
                <a:latin typeface="+mn-lt"/>
                <a:ea typeface="+mn-ea"/>
                <a:cs typeface="+mn-cs"/>
              </a:rPr>
              <a:t>thewhole</a:t>
            </a:r>
            <a:r>
              <a:rPr lang="en-US" sz="1200" b="0" i="0" kern="1200" dirty="0" smtClean="0">
                <a:solidFill>
                  <a:schemeClr val="tx1"/>
                </a:solidFill>
                <a:effectLst/>
                <a:latin typeface="+mn-lt"/>
                <a:ea typeface="+mn-ea"/>
                <a:cs typeface="+mn-cs"/>
              </a:rPr>
              <a:t> population or even creating an </a:t>
            </a:r>
            <a:r>
              <a:rPr lang="en-US" sz="1200" b="0" i="0" kern="1200" dirty="0" err="1" smtClean="0">
                <a:solidFill>
                  <a:schemeClr val="tx1"/>
                </a:solidFill>
                <a:effectLst/>
                <a:latin typeface="+mn-lt"/>
                <a:ea typeface="+mn-ea"/>
                <a:cs typeface="+mn-cs"/>
              </a:rPr>
              <a:t>e"cessive</a:t>
            </a:r>
            <a:r>
              <a:rPr lang="en-US" sz="1200" b="0" i="0" kern="1200" dirty="0" smtClean="0">
                <a:solidFill>
                  <a:schemeClr val="tx1"/>
                </a:solidFill>
                <a:effectLst/>
                <a:latin typeface="+mn-lt"/>
                <a:ea typeface="+mn-ea"/>
                <a:cs typeface="+mn-cs"/>
              </a:rPr>
              <a:t> burden toward the respondent to answer the question.</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Cluster</a:t>
            </a:r>
            <a:r>
              <a:rPr lang="en-US" sz="1200" b="0" i="0" kern="1200" baseline="0" dirty="0" smtClean="0">
                <a:solidFill>
                  <a:schemeClr val="tx1"/>
                </a:solidFill>
                <a:effectLst/>
                <a:latin typeface="+mn-lt"/>
                <a:ea typeface="+mn-ea"/>
                <a:cs typeface="+mn-cs"/>
              </a:rPr>
              <a:t> Sample- </a:t>
            </a:r>
            <a:r>
              <a:rPr lang="en-US" sz="1200" b="1" i="0" kern="1200" dirty="0" smtClean="0">
                <a:solidFill>
                  <a:schemeClr val="tx1"/>
                </a:solidFill>
                <a:effectLst/>
                <a:latin typeface="+mn-lt"/>
                <a:ea typeface="+mn-ea"/>
                <a:cs typeface="+mn-cs"/>
              </a:rPr>
              <a:t>Cluster sampling</a:t>
            </a:r>
            <a:r>
              <a:rPr lang="en-US" sz="1200" b="0" i="0" kern="1200" dirty="0" smtClean="0">
                <a:solidFill>
                  <a:schemeClr val="tx1"/>
                </a:solidFill>
                <a:effectLst/>
                <a:latin typeface="+mn-lt"/>
                <a:ea typeface="+mn-ea"/>
                <a:cs typeface="+mn-cs"/>
              </a:rPr>
              <a:t> refers to a type of </a:t>
            </a:r>
            <a:r>
              <a:rPr lang="en-US" sz="1200" b="1" i="0" kern="1200" dirty="0" smtClean="0">
                <a:solidFill>
                  <a:schemeClr val="tx1"/>
                </a:solidFill>
                <a:effectLst/>
                <a:latin typeface="+mn-lt"/>
                <a:ea typeface="+mn-ea"/>
                <a:cs typeface="+mn-cs"/>
              </a:rPr>
              <a:t>sampling method</a:t>
            </a:r>
            <a:r>
              <a:rPr lang="en-US" sz="1200" b="0" i="0" kern="1200" dirty="0" smtClean="0">
                <a:solidFill>
                  <a:schemeClr val="tx1"/>
                </a:solidFill>
                <a:effectLst/>
                <a:latin typeface="+mn-lt"/>
                <a:ea typeface="+mn-ea"/>
                <a:cs typeface="+mn-cs"/>
              </a:rPr>
              <a:t> . With </a:t>
            </a:r>
            <a:r>
              <a:rPr lang="en-US" sz="1200" b="1" i="0" kern="1200" dirty="0" smtClean="0">
                <a:solidFill>
                  <a:schemeClr val="tx1"/>
                </a:solidFill>
                <a:effectLst/>
                <a:latin typeface="+mn-lt"/>
                <a:ea typeface="+mn-ea"/>
                <a:cs typeface="+mn-cs"/>
              </a:rPr>
              <a:t>cluster sampling</a:t>
            </a:r>
            <a:r>
              <a:rPr lang="en-US" sz="1200" b="0" i="0" kern="1200" dirty="0" smtClean="0">
                <a:solidFill>
                  <a:schemeClr val="tx1"/>
                </a:solidFill>
                <a:effectLst/>
                <a:latin typeface="+mn-lt"/>
                <a:ea typeface="+mn-ea"/>
                <a:cs typeface="+mn-cs"/>
              </a:rPr>
              <a:t>, the researcher divides the population into separate groups, called </a:t>
            </a:r>
            <a:r>
              <a:rPr lang="en-US" sz="1200" b="1" i="0" kern="1200" dirty="0" smtClean="0">
                <a:solidFill>
                  <a:schemeClr val="tx1"/>
                </a:solidFill>
                <a:effectLst/>
                <a:latin typeface="+mn-lt"/>
                <a:ea typeface="+mn-ea"/>
                <a:cs typeface="+mn-cs"/>
              </a:rPr>
              <a:t>clusters</a:t>
            </a:r>
            <a:r>
              <a:rPr lang="en-US" sz="1200" b="0" i="0" kern="1200" dirty="0" smtClean="0">
                <a:solidFill>
                  <a:schemeClr val="tx1"/>
                </a:solidFill>
                <a:effectLst/>
                <a:latin typeface="+mn-lt"/>
                <a:ea typeface="+mn-ea"/>
                <a:cs typeface="+mn-cs"/>
              </a:rPr>
              <a:t>. Then, a simple random </a:t>
            </a:r>
            <a:r>
              <a:rPr lang="en-US" sz="1200" b="1" i="0" kern="1200" dirty="0" smtClean="0">
                <a:solidFill>
                  <a:schemeClr val="tx1"/>
                </a:solidFill>
                <a:effectLst/>
                <a:latin typeface="+mn-lt"/>
                <a:ea typeface="+mn-ea"/>
                <a:cs typeface="+mn-cs"/>
              </a:rPr>
              <a:t>sample</a:t>
            </a:r>
            <a:r>
              <a:rPr lang="en-US" sz="1200" b="0" i="0" kern="1200" dirty="0" smtClean="0">
                <a:solidFill>
                  <a:schemeClr val="tx1"/>
                </a:solidFill>
                <a:effectLst/>
                <a:latin typeface="+mn-lt"/>
                <a:ea typeface="+mn-ea"/>
                <a:cs typeface="+mn-cs"/>
              </a:rPr>
              <a:t> of </a:t>
            </a:r>
            <a:r>
              <a:rPr lang="en-US" sz="1200" b="1" i="0" kern="1200" dirty="0" smtClean="0">
                <a:solidFill>
                  <a:schemeClr val="tx1"/>
                </a:solidFill>
                <a:effectLst/>
                <a:latin typeface="+mn-lt"/>
                <a:ea typeface="+mn-ea"/>
                <a:cs typeface="+mn-cs"/>
              </a:rPr>
              <a:t>clusters</a:t>
            </a:r>
            <a:r>
              <a:rPr lang="en-US" sz="1200" b="0" i="0" kern="1200" dirty="0" smtClean="0">
                <a:solidFill>
                  <a:schemeClr val="tx1"/>
                </a:solidFill>
                <a:effectLst/>
                <a:latin typeface="+mn-lt"/>
                <a:ea typeface="+mn-ea"/>
                <a:cs typeface="+mn-cs"/>
              </a:rPr>
              <a:t> is selected from the population. The researcher conducts his analysis on data from the sampled </a:t>
            </a:r>
            <a:r>
              <a:rPr lang="en-US" sz="1200" b="1" i="0" kern="1200" dirty="0" smtClean="0">
                <a:solidFill>
                  <a:schemeClr val="tx1"/>
                </a:solidFill>
                <a:effectLst/>
                <a:latin typeface="+mn-lt"/>
                <a:ea typeface="+mn-ea"/>
                <a:cs typeface="+mn-cs"/>
              </a:rPr>
              <a:t>clusters</a:t>
            </a:r>
            <a:r>
              <a:rPr lang="en-US" sz="1200" b="0" i="0" kern="1200" dirty="0" smtClean="0">
                <a:solidFill>
                  <a:schemeClr val="tx1"/>
                </a:solidFill>
                <a:effectLst/>
                <a:latin typeface="+mn-lt"/>
                <a:ea typeface="+mn-ea"/>
                <a:cs typeface="+mn-cs"/>
              </a:rPr>
              <a:t>.</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For </a:t>
            </a:r>
            <a:r>
              <a:rPr lang="en-US" sz="1200" b="1" i="0" kern="1200" dirty="0" smtClean="0">
                <a:solidFill>
                  <a:schemeClr val="tx1"/>
                </a:solidFill>
                <a:effectLst/>
                <a:latin typeface="+mn-lt"/>
                <a:ea typeface="+mn-ea"/>
                <a:cs typeface="+mn-cs"/>
              </a:rPr>
              <a:t>example</a:t>
            </a:r>
            <a:r>
              <a:rPr lang="en-US" sz="1200" b="0" i="0" kern="1200" dirty="0" smtClean="0">
                <a:solidFill>
                  <a:schemeClr val="tx1"/>
                </a:solidFill>
                <a:effectLst/>
                <a:latin typeface="+mn-lt"/>
                <a:ea typeface="+mn-ea"/>
                <a:cs typeface="+mn-cs"/>
              </a:rPr>
              <a:t>, a researcher wants to survey academic performance of high school students in Spain. He can divide the entire population (population of Spain) into -different </a:t>
            </a:r>
            <a:r>
              <a:rPr lang="en-US" sz="1200" b="1" i="0" kern="1200" dirty="0" smtClean="0">
                <a:solidFill>
                  <a:schemeClr val="tx1"/>
                </a:solidFill>
                <a:effectLst/>
                <a:latin typeface="+mn-lt"/>
                <a:ea typeface="+mn-ea"/>
                <a:cs typeface="+mn-cs"/>
              </a:rPr>
              <a:t>clusters</a:t>
            </a:r>
            <a:r>
              <a:rPr lang="en-US" sz="1200" b="0" i="0" kern="1200" dirty="0" smtClean="0">
                <a:solidFill>
                  <a:schemeClr val="tx1"/>
                </a:solidFill>
                <a:effectLst/>
                <a:latin typeface="+mn-lt"/>
                <a:ea typeface="+mn-ea"/>
                <a:cs typeface="+mn-cs"/>
              </a:rPr>
              <a:t> (cities). Then the researcher selects a number of </a:t>
            </a:r>
            <a:r>
              <a:rPr lang="en-US" sz="1200" b="1" i="0" kern="1200" dirty="0" smtClean="0">
                <a:solidFill>
                  <a:schemeClr val="tx1"/>
                </a:solidFill>
                <a:effectLst/>
                <a:latin typeface="+mn-lt"/>
                <a:ea typeface="+mn-ea"/>
                <a:cs typeface="+mn-cs"/>
              </a:rPr>
              <a:t>clusters</a:t>
            </a:r>
            <a:r>
              <a:rPr lang="en-US" sz="1200" b="0" i="0" kern="1200" dirty="0" smtClean="0">
                <a:solidFill>
                  <a:schemeClr val="tx1"/>
                </a:solidFill>
                <a:effectLst/>
                <a:latin typeface="+mn-lt"/>
                <a:ea typeface="+mn-ea"/>
                <a:cs typeface="+mn-cs"/>
              </a:rPr>
              <a:t> depending on his research through simple or systematic random </a:t>
            </a:r>
            <a:r>
              <a:rPr lang="en-US" sz="1200" b="1" i="0" kern="1200" dirty="0" smtClean="0">
                <a:solidFill>
                  <a:schemeClr val="tx1"/>
                </a:solidFill>
                <a:effectLst/>
                <a:latin typeface="+mn-lt"/>
                <a:ea typeface="+mn-ea"/>
                <a:cs typeface="+mn-cs"/>
              </a:rPr>
              <a:t>sampling</a:t>
            </a:r>
            <a:r>
              <a:rPr lang="en-US" sz="1200" b="0" i="0" kern="1200" dirty="0" smtClean="0">
                <a:solidFill>
                  <a:schemeClr val="tx1"/>
                </a:solidFill>
                <a:effectLst/>
                <a:latin typeface="+mn-lt"/>
                <a:ea typeface="+mn-ea"/>
                <a:cs typeface="+mn-cs"/>
              </a:rPr>
              <a:t>.</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Non-Probability</a:t>
            </a:r>
            <a:r>
              <a:rPr lang="en-US" sz="1200" b="0" i="0" kern="1200" baseline="0" dirty="0" smtClean="0">
                <a:solidFill>
                  <a:schemeClr val="tx1"/>
                </a:solidFill>
                <a:effectLst/>
                <a:latin typeface="+mn-lt"/>
                <a:ea typeface="+mn-ea"/>
                <a:cs typeface="+mn-cs"/>
              </a:rPr>
              <a:t> Samples-Convenience Sample-</a:t>
            </a:r>
            <a:r>
              <a:rPr lang="en-US" sz="1200" b="1" i="0" kern="1200" dirty="0" smtClean="0">
                <a:solidFill>
                  <a:schemeClr val="tx1"/>
                </a:solidFill>
                <a:effectLst/>
                <a:latin typeface="+mn-lt"/>
                <a:ea typeface="+mn-ea"/>
                <a:cs typeface="+mn-cs"/>
              </a:rPr>
              <a:t>Convenience sampling</a:t>
            </a:r>
            <a:r>
              <a:rPr lang="en-US" sz="1200" b="0" i="0" kern="1200" dirty="0" smtClean="0">
                <a:solidFill>
                  <a:schemeClr val="tx1"/>
                </a:solidFill>
                <a:effectLst/>
                <a:latin typeface="+mn-lt"/>
                <a:ea typeface="+mn-ea"/>
                <a:cs typeface="+mn-cs"/>
              </a:rPr>
              <a:t> is a type of nonprobability </a:t>
            </a:r>
            <a:r>
              <a:rPr lang="en-US" sz="1200" b="1" i="0" kern="1200" dirty="0" smtClean="0">
                <a:solidFill>
                  <a:schemeClr val="tx1"/>
                </a:solidFill>
                <a:effectLst/>
                <a:latin typeface="+mn-lt"/>
                <a:ea typeface="+mn-ea"/>
                <a:cs typeface="+mn-cs"/>
              </a:rPr>
              <a:t>sampling</a:t>
            </a:r>
            <a:r>
              <a:rPr lang="en-US" sz="1200" b="0" i="0" kern="1200" dirty="0" smtClean="0">
                <a:solidFill>
                  <a:schemeClr val="tx1"/>
                </a:solidFill>
                <a:effectLst/>
                <a:latin typeface="+mn-lt"/>
                <a:ea typeface="+mn-ea"/>
                <a:cs typeface="+mn-cs"/>
              </a:rPr>
              <a:t> in which people are sampled simply because they are "convenient" sources of data for </a:t>
            </a:r>
            <a:r>
              <a:rPr lang="en-US" sz="1200" b="1" i="0" kern="1200" dirty="0" smtClean="0">
                <a:solidFill>
                  <a:schemeClr val="tx1"/>
                </a:solidFill>
                <a:effectLst/>
                <a:latin typeface="+mn-lt"/>
                <a:ea typeface="+mn-ea"/>
                <a:cs typeface="+mn-cs"/>
              </a:rPr>
              <a:t>researchers</a:t>
            </a:r>
            <a:r>
              <a:rPr lang="en-US" sz="1200" b="0" i="0" kern="1200" dirty="0" smtClean="0">
                <a:solidFill>
                  <a:schemeClr val="tx1"/>
                </a:solidFill>
                <a:effectLst/>
                <a:latin typeface="+mn-lt"/>
                <a:ea typeface="+mn-ea"/>
                <a:cs typeface="+mn-cs"/>
              </a:rPr>
              <a:t>. In probability </a:t>
            </a:r>
            <a:r>
              <a:rPr lang="en-US" sz="1200" b="1" i="0" kern="1200" dirty="0" smtClean="0">
                <a:solidFill>
                  <a:schemeClr val="tx1"/>
                </a:solidFill>
                <a:effectLst/>
                <a:latin typeface="+mn-lt"/>
                <a:ea typeface="+mn-ea"/>
                <a:cs typeface="+mn-cs"/>
              </a:rPr>
              <a:t>sampling</a:t>
            </a:r>
            <a:r>
              <a:rPr lang="en-US" sz="1200" b="0" i="0" kern="1200" dirty="0" smtClean="0">
                <a:solidFill>
                  <a:schemeClr val="tx1"/>
                </a:solidFill>
                <a:effectLst/>
                <a:latin typeface="+mn-lt"/>
                <a:ea typeface="+mn-ea"/>
                <a:cs typeface="+mn-cs"/>
              </a:rPr>
              <a:t>, each element in the population has a known nonzero chance of being selected through the use of a random selection </a:t>
            </a:r>
            <a:r>
              <a:rPr lang="en-US" sz="1200" b="1" i="0" kern="1200" dirty="0" smtClean="0">
                <a:solidFill>
                  <a:schemeClr val="tx1"/>
                </a:solidFill>
                <a:effectLst/>
                <a:latin typeface="+mn-lt"/>
                <a:ea typeface="+mn-ea"/>
                <a:cs typeface="+mn-cs"/>
              </a:rPr>
              <a:t>procedure</a:t>
            </a:r>
            <a:r>
              <a:rPr lang="en-US" sz="1200" b="0" i="0" kern="1200" dirty="0" smtClean="0">
                <a:solidFill>
                  <a:schemeClr val="tx1"/>
                </a:solidFill>
                <a:effectLst/>
                <a:latin typeface="+mn-lt"/>
                <a:ea typeface="+mn-ea"/>
                <a:cs typeface="+mn-cs"/>
              </a:rPr>
              <a:t>.</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A </a:t>
            </a:r>
            <a:r>
              <a:rPr lang="en-US" sz="1200" b="1" i="0" kern="1200" dirty="0" smtClean="0">
                <a:solidFill>
                  <a:schemeClr val="tx1"/>
                </a:solidFill>
                <a:effectLst/>
                <a:latin typeface="+mn-lt"/>
                <a:ea typeface="+mn-ea"/>
                <a:cs typeface="+mn-cs"/>
              </a:rPr>
              <a:t>purposive sample</a:t>
            </a:r>
            <a:r>
              <a:rPr lang="en-US" sz="1200" b="0" i="0" kern="1200" dirty="0" smtClean="0">
                <a:solidFill>
                  <a:schemeClr val="tx1"/>
                </a:solidFill>
                <a:effectLst/>
                <a:latin typeface="+mn-lt"/>
                <a:ea typeface="+mn-ea"/>
                <a:cs typeface="+mn-cs"/>
              </a:rPr>
              <a:t> is a non-probability </a:t>
            </a:r>
            <a:r>
              <a:rPr lang="en-US" sz="1200" b="1" i="0" kern="1200" dirty="0" smtClean="0">
                <a:solidFill>
                  <a:schemeClr val="tx1"/>
                </a:solidFill>
                <a:effectLst/>
                <a:latin typeface="+mn-lt"/>
                <a:ea typeface="+mn-ea"/>
                <a:cs typeface="+mn-cs"/>
              </a:rPr>
              <a:t>sample</a:t>
            </a:r>
            <a:r>
              <a:rPr lang="en-US" sz="1200" b="0" i="0" kern="1200" dirty="0" smtClean="0">
                <a:solidFill>
                  <a:schemeClr val="tx1"/>
                </a:solidFill>
                <a:effectLst/>
                <a:latin typeface="+mn-lt"/>
                <a:ea typeface="+mn-ea"/>
                <a:cs typeface="+mn-cs"/>
              </a:rPr>
              <a:t> that is selected based on characteristics of a population and the objective of the study. </a:t>
            </a:r>
            <a:r>
              <a:rPr lang="en-US" sz="1200" b="1" i="0" kern="1200" dirty="0" smtClean="0">
                <a:solidFill>
                  <a:schemeClr val="tx1"/>
                </a:solidFill>
                <a:effectLst/>
                <a:latin typeface="+mn-lt"/>
                <a:ea typeface="+mn-ea"/>
                <a:cs typeface="+mn-cs"/>
              </a:rPr>
              <a:t>Purposive sampling </a:t>
            </a:r>
            <a:r>
              <a:rPr lang="en-US" sz="1200" b="0" i="0" kern="1200" dirty="0" smtClean="0">
                <a:solidFill>
                  <a:schemeClr val="tx1"/>
                </a:solidFill>
                <a:effectLst/>
                <a:latin typeface="+mn-lt"/>
                <a:ea typeface="+mn-ea"/>
                <a:cs typeface="+mn-cs"/>
              </a:rPr>
              <a:t>is also known as judgmental, selective, or subjective </a:t>
            </a:r>
            <a:r>
              <a:rPr lang="en-US" sz="1200" b="1" i="0" kern="1200" dirty="0" smtClean="0">
                <a:solidFill>
                  <a:schemeClr val="tx1"/>
                </a:solidFill>
                <a:effectLst/>
                <a:latin typeface="+mn-lt"/>
                <a:ea typeface="+mn-ea"/>
                <a:cs typeface="+mn-cs"/>
              </a:rPr>
              <a:t>sampling</a:t>
            </a:r>
            <a:r>
              <a:rPr lang="en-US" sz="1200" b="0" i="0" kern="1200" dirty="0" smtClean="0">
                <a:solidFill>
                  <a:schemeClr val="tx1"/>
                </a:solidFill>
                <a:effectLst/>
                <a:latin typeface="+mn-lt"/>
                <a:ea typeface="+mn-ea"/>
                <a:cs typeface="+mn-cs"/>
              </a:rPr>
              <a:t>.</a:t>
            </a:r>
          </a:p>
          <a:p>
            <a:endParaRPr lang="en-US" sz="1200" b="0"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Purposive Sampling</a:t>
            </a:r>
            <a:r>
              <a:rPr lang="en-US" sz="1200" b="0" i="0" kern="1200" dirty="0" smtClean="0">
                <a:solidFill>
                  <a:schemeClr val="tx1"/>
                </a:solidFill>
                <a:effectLst/>
                <a:latin typeface="+mn-lt"/>
                <a:ea typeface="+mn-ea"/>
                <a:cs typeface="+mn-cs"/>
              </a:rPr>
              <a:t> (Deliberate </a:t>
            </a:r>
            <a:r>
              <a:rPr lang="en-US" sz="1200" b="1" i="0" kern="1200" dirty="0" smtClean="0">
                <a:solidFill>
                  <a:schemeClr val="tx1"/>
                </a:solidFill>
                <a:effectLst/>
                <a:latin typeface="+mn-lt"/>
                <a:ea typeface="+mn-ea"/>
                <a:cs typeface="+mn-cs"/>
              </a:rPr>
              <a:t>Sampling</a:t>
            </a:r>
            <a:r>
              <a:rPr lang="en-US" sz="1200" b="0" i="0" kern="1200" dirty="0" smtClean="0">
                <a:solidFill>
                  <a:schemeClr val="tx1"/>
                </a:solidFill>
                <a:effectLst/>
                <a:latin typeface="+mn-lt"/>
                <a:ea typeface="+mn-ea"/>
                <a:cs typeface="+mn-cs"/>
              </a:rPr>
              <a:t>) A </a:t>
            </a:r>
            <a:r>
              <a:rPr lang="en-US" sz="1200" b="1" i="0" kern="1200" dirty="0" smtClean="0">
                <a:solidFill>
                  <a:schemeClr val="tx1"/>
                </a:solidFill>
                <a:effectLst/>
                <a:latin typeface="+mn-lt"/>
                <a:ea typeface="+mn-ea"/>
                <a:cs typeface="+mn-cs"/>
              </a:rPr>
              <a:t>purposive sample</a:t>
            </a:r>
            <a:r>
              <a:rPr lang="en-US" sz="1200" b="0" i="0" kern="1200" dirty="0" smtClean="0">
                <a:solidFill>
                  <a:schemeClr val="tx1"/>
                </a:solidFill>
                <a:effectLst/>
                <a:latin typeface="+mn-lt"/>
                <a:ea typeface="+mn-ea"/>
                <a:cs typeface="+mn-cs"/>
              </a:rPr>
              <a:t> is where a researcher selects a </a:t>
            </a:r>
            <a:r>
              <a:rPr lang="en-US" sz="1200" b="1" i="0" kern="1200" dirty="0" smtClean="0">
                <a:solidFill>
                  <a:schemeClr val="tx1"/>
                </a:solidFill>
                <a:effectLst/>
                <a:latin typeface="+mn-lt"/>
                <a:ea typeface="+mn-ea"/>
                <a:cs typeface="+mn-cs"/>
              </a:rPr>
              <a:t>sample</a:t>
            </a:r>
            <a:r>
              <a:rPr lang="en-US" sz="1200" b="0" i="0" kern="1200" dirty="0" smtClean="0">
                <a:solidFill>
                  <a:schemeClr val="tx1"/>
                </a:solidFill>
                <a:effectLst/>
                <a:latin typeface="+mn-lt"/>
                <a:ea typeface="+mn-ea"/>
                <a:cs typeface="+mn-cs"/>
              </a:rPr>
              <a:t> based on their knowledge about the study and population. ... Participants are selected according to the needs of the study (hence the alternate name, deliberate </a:t>
            </a:r>
            <a:r>
              <a:rPr lang="en-US" sz="1200" b="1" i="0" kern="1200" dirty="0" smtClean="0">
                <a:solidFill>
                  <a:schemeClr val="tx1"/>
                </a:solidFill>
                <a:effectLst/>
                <a:latin typeface="+mn-lt"/>
                <a:ea typeface="+mn-ea"/>
                <a:cs typeface="+mn-cs"/>
              </a:rPr>
              <a:t>sampling</a:t>
            </a:r>
            <a:r>
              <a:rPr lang="en-US" sz="1200" b="0" i="0" kern="1200" dirty="0" smtClean="0">
                <a:solidFill>
                  <a:schemeClr val="tx1"/>
                </a:solidFill>
                <a:effectLst/>
                <a:latin typeface="+mn-lt"/>
                <a:ea typeface="+mn-ea"/>
                <a:cs typeface="+mn-cs"/>
              </a:rPr>
              <a:t>); applicants who do not meet the profile are rejected</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Quota Sampling-A </a:t>
            </a:r>
            <a:r>
              <a:rPr lang="en-US" sz="1200" b="1" i="0" kern="1200" dirty="0" smtClean="0">
                <a:solidFill>
                  <a:schemeClr val="tx1"/>
                </a:solidFill>
                <a:effectLst/>
                <a:latin typeface="+mn-lt"/>
                <a:ea typeface="+mn-ea"/>
                <a:cs typeface="+mn-cs"/>
              </a:rPr>
              <a:t>sampling</a:t>
            </a:r>
            <a:r>
              <a:rPr lang="en-US" sz="1200" b="0" i="0" kern="1200" dirty="0" smtClean="0">
                <a:solidFill>
                  <a:schemeClr val="tx1"/>
                </a:solidFill>
                <a:effectLst/>
                <a:latin typeface="+mn-lt"/>
                <a:ea typeface="+mn-ea"/>
                <a:cs typeface="+mn-cs"/>
              </a:rPr>
              <a:t> method of gathering representative data from a group. As opposed to random </a:t>
            </a:r>
            <a:r>
              <a:rPr lang="en-US" sz="1200" b="1" i="0" kern="1200" dirty="0" smtClean="0">
                <a:solidFill>
                  <a:schemeClr val="tx1"/>
                </a:solidFill>
                <a:effectLst/>
                <a:latin typeface="+mn-lt"/>
                <a:ea typeface="+mn-ea"/>
                <a:cs typeface="+mn-cs"/>
              </a:rPr>
              <a:t>sampling</a:t>
            </a:r>
            <a:r>
              <a:rPr lang="en-US" sz="1200" b="0" i="0" kern="1200" dirty="0" smtClean="0">
                <a:solidFill>
                  <a:schemeClr val="tx1"/>
                </a:solidFill>
                <a:effectLst/>
                <a:latin typeface="+mn-lt"/>
                <a:ea typeface="+mn-ea"/>
                <a:cs typeface="+mn-cs"/>
              </a:rPr>
              <a:t>, </a:t>
            </a:r>
            <a:r>
              <a:rPr lang="en-US" sz="1200" b="1" i="0" kern="1200" dirty="0" smtClean="0">
                <a:solidFill>
                  <a:schemeClr val="tx1"/>
                </a:solidFill>
                <a:effectLst/>
                <a:latin typeface="+mn-lt"/>
                <a:ea typeface="+mn-ea"/>
                <a:cs typeface="+mn-cs"/>
              </a:rPr>
              <a:t>quota sampling</a:t>
            </a:r>
            <a:r>
              <a:rPr lang="en-US" sz="1200" b="0" i="0" kern="1200" dirty="0" smtClean="0">
                <a:solidFill>
                  <a:schemeClr val="tx1"/>
                </a:solidFill>
                <a:effectLst/>
                <a:latin typeface="+mn-lt"/>
                <a:ea typeface="+mn-ea"/>
                <a:cs typeface="+mn-cs"/>
              </a:rPr>
              <a:t> requires that representative individuals are chosen out of a specific subgroup. For </a:t>
            </a:r>
            <a:r>
              <a:rPr lang="en-US" sz="1200" b="1" i="0" kern="1200" dirty="0" smtClean="0">
                <a:solidFill>
                  <a:schemeClr val="tx1"/>
                </a:solidFill>
                <a:effectLst/>
                <a:latin typeface="+mn-lt"/>
                <a:ea typeface="+mn-ea"/>
                <a:cs typeface="+mn-cs"/>
              </a:rPr>
              <a:t>example</a:t>
            </a:r>
            <a:r>
              <a:rPr lang="en-US" sz="1200" b="0" i="0" kern="1200" dirty="0" smtClean="0">
                <a:solidFill>
                  <a:schemeClr val="tx1"/>
                </a:solidFill>
                <a:effectLst/>
                <a:latin typeface="+mn-lt"/>
                <a:ea typeface="+mn-ea"/>
                <a:cs typeface="+mn-cs"/>
              </a:rPr>
              <a:t>, a researcher might ask for a </a:t>
            </a:r>
            <a:r>
              <a:rPr lang="en-US" sz="1200" b="1" i="0" kern="1200" dirty="0" smtClean="0">
                <a:solidFill>
                  <a:schemeClr val="tx1"/>
                </a:solidFill>
                <a:effectLst/>
                <a:latin typeface="+mn-lt"/>
                <a:ea typeface="+mn-ea"/>
                <a:cs typeface="+mn-cs"/>
              </a:rPr>
              <a:t>sample</a:t>
            </a:r>
            <a:r>
              <a:rPr lang="en-US" sz="1200" b="0" i="0" kern="1200" dirty="0" smtClean="0">
                <a:solidFill>
                  <a:schemeClr val="tx1"/>
                </a:solidFill>
                <a:effectLst/>
                <a:latin typeface="+mn-lt"/>
                <a:ea typeface="+mn-ea"/>
                <a:cs typeface="+mn-cs"/>
              </a:rPr>
              <a:t> of 100 females, or 100 individuals between the ages of 20-30.</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The main </a:t>
            </a:r>
            <a:r>
              <a:rPr lang="en-US" sz="1200" b="1" i="0" kern="1200" dirty="0" smtClean="0">
                <a:solidFill>
                  <a:schemeClr val="tx1"/>
                </a:solidFill>
                <a:effectLst/>
                <a:latin typeface="+mn-lt"/>
                <a:ea typeface="+mn-ea"/>
                <a:cs typeface="+mn-cs"/>
              </a:rPr>
              <a:t>difference between cluster sampling</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and</a:t>
            </a:r>
            <a:r>
              <a:rPr lang="en-US" sz="1200" b="1" i="0" kern="1200" dirty="0" err="1" smtClean="0">
                <a:solidFill>
                  <a:schemeClr val="tx1"/>
                </a:solidFill>
                <a:effectLst/>
                <a:latin typeface="+mn-lt"/>
                <a:ea typeface="+mn-ea"/>
                <a:cs typeface="+mn-cs"/>
              </a:rPr>
              <a:t>stratified</a:t>
            </a:r>
            <a:r>
              <a:rPr lang="en-US" sz="1200" b="1" i="0" kern="1200" dirty="0" smtClean="0">
                <a:solidFill>
                  <a:schemeClr val="tx1"/>
                </a:solidFill>
                <a:effectLst/>
                <a:latin typeface="+mn-lt"/>
                <a:ea typeface="+mn-ea"/>
                <a:cs typeface="+mn-cs"/>
              </a:rPr>
              <a:t> sampling</a:t>
            </a:r>
            <a:r>
              <a:rPr lang="en-US" sz="1200" b="0" i="0" kern="1200" dirty="0" smtClean="0">
                <a:solidFill>
                  <a:schemeClr val="tx1"/>
                </a:solidFill>
                <a:effectLst/>
                <a:latin typeface="+mn-lt"/>
                <a:ea typeface="+mn-ea"/>
                <a:cs typeface="+mn-cs"/>
              </a:rPr>
              <a:t> is that in </a:t>
            </a:r>
            <a:r>
              <a:rPr lang="en-US" sz="1200" b="1" i="0" kern="1200" dirty="0" smtClean="0">
                <a:solidFill>
                  <a:schemeClr val="tx1"/>
                </a:solidFill>
                <a:effectLst/>
                <a:latin typeface="+mn-lt"/>
                <a:ea typeface="+mn-ea"/>
                <a:cs typeface="+mn-cs"/>
              </a:rPr>
              <a:t>cluster sampling</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the</a:t>
            </a:r>
            <a:r>
              <a:rPr lang="en-US" sz="1200" b="1" i="0" kern="1200" dirty="0" err="1" smtClean="0">
                <a:solidFill>
                  <a:schemeClr val="tx1"/>
                </a:solidFill>
                <a:effectLst/>
                <a:latin typeface="+mn-lt"/>
                <a:ea typeface="+mn-ea"/>
                <a:cs typeface="+mn-cs"/>
              </a:rPr>
              <a:t>cluster</a:t>
            </a:r>
            <a:r>
              <a:rPr lang="en-US" sz="1200" b="0" i="0" kern="1200" dirty="0" smtClean="0">
                <a:solidFill>
                  <a:schemeClr val="tx1"/>
                </a:solidFill>
                <a:effectLst/>
                <a:latin typeface="+mn-lt"/>
                <a:ea typeface="+mn-ea"/>
                <a:cs typeface="+mn-cs"/>
              </a:rPr>
              <a:t> is treated as the </a:t>
            </a:r>
            <a:r>
              <a:rPr lang="en-US" sz="1200" b="1" i="0" kern="1200" dirty="0" smtClean="0">
                <a:solidFill>
                  <a:schemeClr val="tx1"/>
                </a:solidFill>
                <a:effectLst/>
                <a:latin typeface="+mn-lt"/>
                <a:ea typeface="+mn-ea"/>
                <a:cs typeface="+mn-cs"/>
              </a:rPr>
              <a:t>sampling</a:t>
            </a:r>
            <a:r>
              <a:rPr lang="en-US" sz="1200" b="0" i="0" kern="1200" dirty="0" smtClean="0">
                <a:solidFill>
                  <a:schemeClr val="tx1"/>
                </a:solidFill>
                <a:effectLst/>
                <a:latin typeface="+mn-lt"/>
                <a:ea typeface="+mn-ea"/>
                <a:cs typeface="+mn-cs"/>
              </a:rPr>
              <a:t> unit so </a:t>
            </a:r>
            <a:r>
              <a:rPr lang="en-US" sz="1200" b="1" i="0" kern="1200" dirty="0" err="1" smtClean="0">
                <a:solidFill>
                  <a:schemeClr val="tx1"/>
                </a:solidFill>
                <a:effectLst/>
                <a:latin typeface="+mn-lt"/>
                <a:ea typeface="+mn-ea"/>
                <a:cs typeface="+mn-cs"/>
              </a:rPr>
              <a:t>sampling</a:t>
            </a:r>
            <a:r>
              <a:rPr lang="en-US" sz="1200" b="0" i="0" kern="1200" dirty="0" err="1" smtClean="0">
                <a:solidFill>
                  <a:schemeClr val="tx1"/>
                </a:solidFill>
                <a:effectLst/>
                <a:latin typeface="+mn-lt"/>
                <a:ea typeface="+mn-ea"/>
                <a:cs typeface="+mn-cs"/>
              </a:rPr>
              <a:t>is</a:t>
            </a:r>
            <a:r>
              <a:rPr lang="en-US" sz="1200" b="0" i="0" kern="1200" dirty="0" smtClean="0">
                <a:solidFill>
                  <a:schemeClr val="tx1"/>
                </a:solidFill>
                <a:effectLst/>
                <a:latin typeface="+mn-lt"/>
                <a:ea typeface="+mn-ea"/>
                <a:cs typeface="+mn-cs"/>
              </a:rPr>
              <a:t> done on a population of </a:t>
            </a:r>
            <a:r>
              <a:rPr lang="en-US" sz="1200" b="1" i="0" kern="1200" dirty="0" smtClean="0">
                <a:solidFill>
                  <a:schemeClr val="tx1"/>
                </a:solidFill>
                <a:effectLst/>
                <a:latin typeface="+mn-lt"/>
                <a:ea typeface="+mn-ea"/>
                <a:cs typeface="+mn-cs"/>
              </a:rPr>
              <a:t>clusters</a:t>
            </a:r>
            <a:r>
              <a:rPr lang="en-US" sz="1200" b="0" i="0" kern="1200" dirty="0" smtClean="0">
                <a:solidFill>
                  <a:schemeClr val="tx1"/>
                </a:solidFill>
                <a:effectLst/>
                <a:latin typeface="+mn-lt"/>
                <a:ea typeface="+mn-ea"/>
                <a:cs typeface="+mn-cs"/>
              </a:rPr>
              <a:t> (at least </a:t>
            </a:r>
            <a:r>
              <a:rPr lang="en-US" sz="1200" b="1" i="0" kern="1200" dirty="0" smtClean="0">
                <a:solidFill>
                  <a:schemeClr val="tx1"/>
                </a:solidFill>
                <a:effectLst/>
                <a:latin typeface="+mn-lt"/>
                <a:ea typeface="+mn-ea"/>
                <a:cs typeface="+mn-cs"/>
              </a:rPr>
              <a:t>in </a:t>
            </a:r>
            <a:r>
              <a:rPr lang="en-US" sz="1200" b="1" i="0" kern="1200" dirty="0" err="1" smtClean="0">
                <a:solidFill>
                  <a:schemeClr val="tx1"/>
                </a:solidFill>
                <a:effectLst/>
                <a:latin typeface="+mn-lt"/>
                <a:ea typeface="+mn-ea"/>
                <a:cs typeface="+mn-cs"/>
              </a:rPr>
              <a:t>the</a:t>
            </a:r>
            <a:r>
              <a:rPr lang="en-US" sz="1200" b="0" i="0" kern="1200" dirty="0" err="1" smtClean="0">
                <a:solidFill>
                  <a:schemeClr val="tx1"/>
                </a:solidFill>
                <a:effectLst/>
                <a:latin typeface="+mn-lt"/>
                <a:ea typeface="+mn-ea"/>
                <a:cs typeface="+mn-cs"/>
              </a:rPr>
              <a:t>first</a:t>
            </a:r>
            <a:r>
              <a:rPr lang="en-US" sz="1200" b="0" i="0" kern="1200" dirty="0" smtClean="0">
                <a:solidFill>
                  <a:schemeClr val="tx1"/>
                </a:solidFill>
                <a:effectLst/>
                <a:latin typeface="+mn-lt"/>
                <a:ea typeface="+mn-ea"/>
                <a:cs typeface="+mn-cs"/>
              </a:rPr>
              <a:t> stage). In </a:t>
            </a:r>
            <a:r>
              <a:rPr lang="en-US" sz="1200" b="1" i="0" kern="1200" dirty="0" smtClean="0">
                <a:solidFill>
                  <a:schemeClr val="tx1"/>
                </a:solidFill>
                <a:effectLst/>
                <a:latin typeface="+mn-lt"/>
                <a:ea typeface="+mn-ea"/>
                <a:cs typeface="+mn-cs"/>
              </a:rPr>
              <a:t>stratified sampling</a:t>
            </a:r>
            <a:r>
              <a:rPr lang="en-US" sz="1200" b="0" i="0" kern="1200" dirty="0" smtClean="0">
                <a:solidFill>
                  <a:schemeClr val="tx1"/>
                </a:solidFill>
                <a:effectLst/>
                <a:latin typeface="+mn-lt"/>
                <a:ea typeface="+mn-ea"/>
                <a:cs typeface="+mn-cs"/>
              </a:rPr>
              <a:t>, the </a:t>
            </a:r>
            <a:r>
              <a:rPr lang="en-US" sz="1200" b="1" i="0" kern="1200" dirty="0" smtClean="0">
                <a:solidFill>
                  <a:schemeClr val="tx1"/>
                </a:solidFill>
                <a:effectLst/>
                <a:latin typeface="+mn-lt"/>
                <a:ea typeface="+mn-ea"/>
                <a:cs typeface="+mn-cs"/>
              </a:rPr>
              <a:t>sampling</a:t>
            </a:r>
            <a:r>
              <a:rPr lang="en-US" sz="1200" b="0" i="0" kern="1200" dirty="0" smtClean="0">
                <a:solidFill>
                  <a:schemeClr val="tx1"/>
                </a:solidFill>
                <a:effectLst/>
                <a:latin typeface="+mn-lt"/>
                <a:ea typeface="+mn-ea"/>
                <a:cs typeface="+mn-cs"/>
              </a:rPr>
              <a:t> is done on elements within each strata.</a:t>
            </a:r>
            <a:endParaRPr lang="en-US" dirty="0"/>
          </a:p>
        </p:txBody>
      </p:sp>
      <p:sp>
        <p:nvSpPr>
          <p:cNvPr id="4" name="Slide Number Placeholder 3"/>
          <p:cNvSpPr>
            <a:spLocks noGrp="1"/>
          </p:cNvSpPr>
          <p:nvPr>
            <p:ph type="sldNum" sz="quarter" idx="10"/>
          </p:nvPr>
        </p:nvSpPr>
        <p:spPr/>
        <p:txBody>
          <a:bodyPr/>
          <a:lstStyle/>
          <a:p>
            <a:fld id="{47D91251-F4C5-4FEB-B2ED-FC52AA9AB895}" type="slidenum">
              <a:rPr lang="en-US" smtClean="0"/>
              <a:t>13</a:t>
            </a:fld>
            <a:endParaRPr lang="en-US"/>
          </a:p>
        </p:txBody>
      </p:sp>
    </p:spTree>
    <p:extLst>
      <p:ext uri="{BB962C8B-B14F-4D97-AF65-F5344CB8AC3E}">
        <p14:creationId xmlns:p14="http://schemas.microsoft.com/office/powerpoint/2010/main" val="26448329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Power refers to the probability that your test will find a statistically significant difference when such a difference actually exists. In other words, power is the probability that you will reject the null hypothesis when you should (and thus avoid a Type II error). It is generally accepted that power should be .8 or greater; that is, you should have an 80% or greater chance of finding a statistically significant difference when there is one.</a:t>
            </a:r>
          </a:p>
          <a:p>
            <a:endParaRPr lang="en-US" sz="1200" b="0" i="0" kern="1200" dirty="0" smtClean="0">
              <a:solidFill>
                <a:schemeClr val="tx1"/>
              </a:solidFill>
              <a:effectLst/>
              <a:latin typeface="+mn-lt"/>
              <a:ea typeface="+mn-ea"/>
              <a:cs typeface="+mn-cs"/>
            </a:endParaRPr>
          </a:p>
          <a:p>
            <a:pPr fontAlgn="base"/>
            <a:r>
              <a:rPr lang="en-US" sz="1200" b="1" i="0" kern="1200" dirty="0" smtClean="0">
                <a:solidFill>
                  <a:schemeClr val="tx1"/>
                </a:solidFill>
                <a:effectLst/>
                <a:latin typeface="+mn-lt"/>
                <a:ea typeface="+mn-ea"/>
                <a:cs typeface="+mn-cs"/>
              </a:rPr>
              <a:t>What is effect size?</a:t>
            </a:r>
          </a:p>
          <a:p>
            <a:pPr fontAlgn="base"/>
            <a:r>
              <a:rPr lang="en-US" sz="1200" b="0" i="0" kern="1200" dirty="0" smtClean="0">
                <a:solidFill>
                  <a:schemeClr val="tx1"/>
                </a:solidFill>
                <a:effectLst/>
                <a:latin typeface="+mn-lt"/>
                <a:ea typeface="+mn-ea"/>
                <a:cs typeface="+mn-cs"/>
              </a:rPr>
              <a:t>When a difference is statistically significant, it does not necessarily mean that it is big, important, or helpful in decision-making. It simply means you can be confident that there is a difference. Let’s say, for example, that you evaluate the effect of an EE activity on student knowledge using pre and posttests. The mean score on the pretest was 83 out of 100 while the mean score on the posttest was 84. Although you find that the difference in scores is statistically significant (because of a large sample size), the difference is very slight, suggesting that the program did not lead to a meaningful increase in student knowledge.</a:t>
            </a:r>
          </a:p>
          <a:p>
            <a:pPr fontAlgn="base"/>
            <a:r>
              <a:rPr lang="en-US" sz="1200" b="0" i="0" kern="1200" dirty="0" smtClean="0">
                <a:solidFill>
                  <a:schemeClr val="tx1"/>
                </a:solidFill>
                <a:effectLst/>
                <a:latin typeface="+mn-lt"/>
                <a:ea typeface="+mn-ea"/>
                <a:cs typeface="+mn-cs"/>
              </a:rPr>
              <a:t>To know if an observed difference is not only statistically significant but also important or meaningful, you will need to calculate its effect size. Rather than reporting the difference in terms of, for example, the number of points earned on a test or the number of pounds of recycling collected, effect size is standardized. In other words, all effect sizes are calculated on a common scale -- which allows you to compare the effectiveness of different programs on the same outcome.</a:t>
            </a:r>
          </a:p>
          <a:p>
            <a:pPr fontAlgn="base"/>
            <a:endParaRPr lang="en-US" sz="1200" b="0" i="0" kern="1200" dirty="0" smtClean="0">
              <a:solidFill>
                <a:schemeClr val="tx1"/>
              </a:solidFill>
              <a:effectLst/>
              <a:latin typeface="+mn-lt"/>
              <a:ea typeface="+mn-ea"/>
              <a:cs typeface="+mn-cs"/>
            </a:endParaRPr>
          </a:p>
          <a:p>
            <a:pPr fontAlgn="base"/>
            <a:r>
              <a:rPr lang="en-US" sz="1200" b="1" i="0" kern="1200" dirty="0" smtClean="0">
                <a:solidFill>
                  <a:schemeClr val="tx1"/>
                </a:solidFill>
                <a:effectLst/>
                <a:latin typeface="+mn-lt"/>
                <a:ea typeface="+mn-ea"/>
                <a:cs typeface="+mn-cs"/>
              </a:rPr>
              <a:t>How do I calculate effect size?</a:t>
            </a:r>
          </a:p>
          <a:p>
            <a:pPr fontAlgn="base"/>
            <a:r>
              <a:rPr lang="en-US" sz="1200" b="0" i="0" kern="1200" dirty="0" smtClean="0">
                <a:solidFill>
                  <a:schemeClr val="tx1"/>
                </a:solidFill>
                <a:effectLst/>
                <a:latin typeface="+mn-lt"/>
                <a:ea typeface="+mn-ea"/>
                <a:cs typeface="+mn-cs"/>
              </a:rPr>
              <a:t>There are different ways to calculate effect size depending on the evaluation design you use. Generally, effect size is calculated by taking the difference between the two groups (e.g., the mean of treatment group </a:t>
            </a:r>
            <a:r>
              <a:rPr lang="en-US" sz="1200" b="0" i="1" kern="1200" dirty="0" smtClean="0">
                <a:solidFill>
                  <a:schemeClr val="tx1"/>
                </a:solidFill>
                <a:effectLst/>
                <a:latin typeface="+mn-lt"/>
                <a:ea typeface="+mn-ea"/>
                <a:cs typeface="+mn-cs"/>
              </a:rPr>
              <a:t>minus</a:t>
            </a:r>
            <a:r>
              <a:rPr lang="en-US" sz="1200" b="0" i="0" kern="1200" dirty="0" smtClean="0">
                <a:solidFill>
                  <a:schemeClr val="tx1"/>
                </a:solidFill>
                <a:effectLst/>
                <a:latin typeface="+mn-lt"/>
                <a:ea typeface="+mn-ea"/>
                <a:cs typeface="+mn-cs"/>
              </a:rPr>
              <a:t> the mean of the control group) and dividing it by the standard deviation of one of the groups. For example, in an evaluation with a treatment group and control group, effect size is the difference in means between the two groups divided by the standard deviation of the control group.</a:t>
            </a:r>
          </a:p>
          <a:p>
            <a:pPr fontAlgn="base"/>
            <a:r>
              <a:rPr lang="en-US" sz="1200" b="0" i="0" kern="1200" dirty="0" smtClean="0">
                <a:solidFill>
                  <a:schemeClr val="tx1"/>
                </a:solidFill>
                <a:effectLst/>
                <a:latin typeface="+mn-lt"/>
                <a:ea typeface="+mn-ea"/>
                <a:cs typeface="+mn-cs"/>
              </a:rPr>
              <a:t>mean of treatment group – mean of control group</a:t>
            </a:r>
          </a:p>
          <a:p>
            <a:pPr fontAlgn="base"/>
            <a:r>
              <a:rPr lang="en-US" sz="1200" b="0" i="0" kern="1200" dirty="0" smtClean="0">
                <a:solidFill>
                  <a:schemeClr val="tx1"/>
                </a:solidFill>
                <a:effectLst/>
                <a:latin typeface="+mn-lt"/>
                <a:ea typeface="+mn-ea"/>
                <a:cs typeface="+mn-cs"/>
              </a:rPr>
              <a:t>standard deviation of control group</a:t>
            </a:r>
          </a:p>
          <a:p>
            <a:pPr fontAlgn="base"/>
            <a:r>
              <a:rPr lang="en-US" sz="1200" b="0" i="0" kern="1200" dirty="0" smtClean="0">
                <a:solidFill>
                  <a:schemeClr val="tx1"/>
                </a:solidFill>
                <a:effectLst/>
                <a:latin typeface="+mn-lt"/>
                <a:ea typeface="+mn-ea"/>
                <a:cs typeface="+mn-cs"/>
              </a:rPr>
              <a:t>To interpret the resulting number, most social scientists use this general guide developed by Cohen:</a:t>
            </a:r>
          </a:p>
          <a:p>
            <a:pPr fontAlgn="base"/>
            <a:endParaRPr lang="en-US" sz="1200" b="0" i="0" kern="1200" dirty="0" smtClean="0">
              <a:solidFill>
                <a:schemeClr val="tx1"/>
              </a:solidFill>
              <a:effectLst/>
              <a:latin typeface="+mn-lt"/>
              <a:ea typeface="+mn-ea"/>
              <a:cs typeface="+mn-cs"/>
            </a:endParaRPr>
          </a:p>
          <a:p>
            <a:pPr fontAlgn="base"/>
            <a:r>
              <a:rPr lang="en-US" sz="1200" b="0" i="0" kern="1200" dirty="0" smtClean="0">
                <a:solidFill>
                  <a:schemeClr val="tx1"/>
                </a:solidFill>
                <a:effectLst/>
                <a:latin typeface="+mn-lt"/>
                <a:ea typeface="+mn-ea"/>
                <a:cs typeface="+mn-cs"/>
              </a:rPr>
              <a:t>Interpretation of the effect size-</a:t>
            </a:r>
          </a:p>
          <a:p>
            <a:pPr fontAlgn="base"/>
            <a:endParaRPr lang="en-US" sz="1200" b="0" i="0" kern="1200" dirty="0" smtClean="0">
              <a:solidFill>
                <a:schemeClr val="tx1"/>
              </a:solidFill>
              <a:effectLst/>
              <a:latin typeface="+mn-lt"/>
              <a:ea typeface="+mn-ea"/>
              <a:cs typeface="+mn-cs"/>
            </a:endParaRPr>
          </a:p>
          <a:p>
            <a:pPr fontAlgn="base"/>
            <a:r>
              <a:rPr lang="en-US" sz="1200" b="0" i="0" kern="1200" dirty="0" smtClean="0">
                <a:solidFill>
                  <a:schemeClr val="tx1"/>
                </a:solidFill>
                <a:effectLst/>
                <a:latin typeface="+mn-lt"/>
                <a:ea typeface="+mn-ea"/>
                <a:cs typeface="+mn-cs"/>
              </a:rPr>
              <a:t>&lt; 0.1       = trivial effect</a:t>
            </a:r>
          </a:p>
          <a:p>
            <a:pPr fontAlgn="base"/>
            <a:r>
              <a:rPr lang="en-US" sz="1200" b="0" i="0" kern="1200" dirty="0" smtClean="0">
                <a:solidFill>
                  <a:schemeClr val="tx1"/>
                </a:solidFill>
                <a:effectLst/>
                <a:latin typeface="+mn-lt"/>
                <a:ea typeface="+mn-ea"/>
                <a:cs typeface="+mn-cs"/>
              </a:rPr>
              <a:t>0.1 - 0.3  = small effect</a:t>
            </a:r>
          </a:p>
          <a:p>
            <a:pPr fontAlgn="base"/>
            <a:r>
              <a:rPr lang="en-US" sz="1200" b="0" i="0" kern="1200" dirty="0" smtClean="0">
                <a:solidFill>
                  <a:schemeClr val="tx1"/>
                </a:solidFill>
                <a:effectLst/>
                <a:latin typeface="+mn-lt"/>
                <a:ea typeface="+mn-ea"/>
                <a:cs typeface="+mn-cs"/>
              </a:rPr>
              <a:t>0.3 - 0.5  = moderate effect</a:t>
            </a:r>
          </a:p>
          <a:p>
            <a:pPr fontAlgn="base"/>
            <a:r>
              <a:rPr lang="en-US" sz="1200" b="0" i="0" kern="1200" dirty="0" smtClean="0">
                <a:solidFill>
                  <a:schemeClr val="tx1"/>
                </a:solidFill>
                <a:effectLst/>
                <a:latin typeface="+mn-lt"/>
                <a:ea typeface="+mn-ea"/>
                <a:cs typeface="+mn-cs"/>
              </a:rPr>
              <a:t>&gt; 0.5      = large difference effect</a:t>
            </a:r>
          </a:p>
          <a:p>
            <a:pPr fontAlgn="base"/>
            <a:endParaRPr lang="en-US" sz="1200" b="0" i="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47D91251-F4C5-4FEB-B2ED-FC52AA9AB895}" type="slidenum">
              <a:rPr lang="en-US" smtClean="0"/>
              <a:t>14</a:t>
            </a:fld>
            <a:endParaRPr lang="en-US"/>
          </a:p>
        </p:txBody>
      </p:sp>
    </p:spTree>
    <p:extLst>
      <p:ext uri="{BB962C8B-B14F-4D97-AF65-F5344CB8AC3E}">
        <p14:creationId xmlns:p14="http://schemas.microsoft.com/office/powerpoint/2010/main" val="5291721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If a measurement process involves judgments or ratings by observers, a reliable measurement will require consistency between different raters. Interrater reliability requires completely independent ratings of the same event by more than one rater. No discussion or collaboration can occur when reliability is being tested. </a:t>
            </a:r>
          </a:p>
          <a:p>
            <a:endParaRPr lang="en-US" dirty="0" smtClean="0"/>
          </a:p>
          <a:p>
            <a:r>
              <a:rPr lang="en-US" sz="1200" b="0" i="0" u="none" strike="noStrike" kern="1200" baseline="0" dirty="0" smtClean="0">
                <a:solidFill>
                  <a:schemeClr val="tx1"/>
                </a:solidFill>
                <a:latin typeface="+mn-lt"/>
                <a:ea typeface="+mn-ea"/>
                <a:cs typeface="+mn-cs"/>
              </a:rPr>
              <a:t>For categorical variables, Cohen’s kappa is commonly used to determine the coefficient of agreement. Kappa is used when two raters or observers classify events or observations into categories based on rating criteria. Rather than a simple percent agreement, kappa takes into account the agreement that could be expected by chance alone.</a:t>
            </a:r>
            <a:endParaRPr lang="en-US" dirty="0"/>
          </a:p>
        </p:txBody>
      </p:sp>
      <p:sp>
        <p:nvSpPr>
          <p:cNvPr id="4" name="Slide Number Placeholder 3"/>
          <p:cNvSpPr>
            <a:spLocks noGrp="1"/>
          </p:cNvSpPr>
          <p:nvPr>
            <p:ph type="sldNum" sz="quarter" idx="10"/>
          </p:nvPr>
        </p:nvSpPr>
        <p:spPr/>
        <p:txBody>
          <a:bodyPr/>
          <a:lstStyle/>
          <a:p>
            <a:fld id="{47D91251-F4C5-4FEB-B2ED-FC52AA9AB895}" type="slidenum">
              <a:rPr lang="en-US" smtClean="0"/>
              <a:t>26</a:t>
            </a:fld>
            <a:endParaRPr lang="en-US"/>
          </a:p>
        </p:txBody>
      </p:sp>
    </p:spTree>
    <p:extLst>
      <p:ext uri="{BB962C8B-B14F-4D97-AF65-F5344CB8AC3E}">
        <p14:creationId xmlns:p14="http://schemas.microsoft.com/office/powerpoint/2010/main" val="22740448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multiple-choice test intended</a:t>
            </a:r>
            <a:r>
              <a:rPr lang="en-US" baseline="0" dirty="0" smtClean="0"/>
              <a:t> </a:t>
            </a:r>
            <a:r>
              <a:rPr lang="en-US" dirty="0" smtClean="0"/>
              <a:t>to evaluate the counseling skills of</a:t>
            </a:r>
            <a:r>
              <a:rPr lang="en-US" baseline="0" dirty="0" smtClean="0"/>
              <a:t> </a:t>
            </a:r>
            <a:r>
              <a:rPr lang="en-US" dirty="0" smtClean="0"/>
              <a:t>pharmacy students may yield reliable</a:t>
            </a:r>
            <a:r>
              <a:rPr lang="en-US" baseline="0" dirty="0" smtClean="0"/>
              <a:t> </a:t>
            </a:r>
            <a:r>
              <a:rPr lang="en-US" dirty="0" smtClean="0"/>
              <a:t>scores, but it may actually evaluate</a:t>
            </a:r>
            <a:r>
              <a:rPr lang="en-US" baseline="0" dirty="0" smtClean="0"/>
              <a:t> </a:t>
            </a:r>
            <a:r>
              <a:rPr lang="en-US" dirty="0" smtClean="0"/>
              <a:t>drug knowledge rather than the</a:t>
            </a:r>
            <a:r>
              <a:rPr lang="en-US" baseline="0" dirty="0" smtClean="0"/>
              <a:t> </a:t>
            </a:r>
            <a:r>
              <a:rPr lang="en-US" dirty="0" smtClean="0"/>
              <a:t>ability</a:t>
            </a:r>
            <a:r>
              <a:rPr lang="en-US" baseline="0" dirty="0" smtClean="0"/>
              <a:t> </a:t>
            </a:r>
            <a:r>
              <a:rPr lang="en-US" dirty="0" smtClean="0"/>
              <a:t>to communicate effectively with</a:t>
            </a:r>
            <a:r>
              <a:rPr lang="en-US" baseline="0" dirty="0" smtClean="0"/>
              <a:t> </a:t>
            </a:r>
            <a:r>
              <a:rPr lang="en-US" dirty="0" smtClean="0"/>
              <a:t>patients in making a recommendation.</a:t>
            </a:r>
          </a:p>
          <a:p>
            <a:endParaRPr lang="en-US" dirty="0"/>
          </a:p>
        </p:txBody>
      </p:sp>
      <p:sp>
        <p:nvSpPr>
          <p:cNvPr id="4" name="Slide Number Placeholder 3"/>
          <p:cNvSpPr>
            <a:spLocks noGrp="1"/>
          </p:cNvSpPr>
          <p:nvPr>
            <p:ph type="sldNum" sz="quarter" idx="10"/>
          </p:nvPr>
        </p:nvSpPr>
        <p:spPr/>
        <p:txBody>
          <a:bodyPr/>
          <a:lstStyle/>
          <a:p>
            <a:fld id="{47D91251-F4C5-4FEB-B2ED-FC52AA9AB895}" type="slidenum">
              <a:rPr lang="en-US" smtClean="0"/>
              <a:t>27</a:t>
            </a:fld>
            <a:endParaRPr lang="en-US"/>
          </a:p>
        </p:txBody>
      </p:sp>
    </p:spTree>
    <p:extLst>
      <p:ext uri="{BB962C8B-B14F-4D97-AF65-F5344CB8AC3E}">
        <p14:creationId xmlns:p14="http://schemas.microsoft.com/office/powerpoint/2010/main" val="20594292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For example, a measure of quality of life would be expected to result in lower scores for chronically ill patients than for healthy college students. Correlations that fit the</a:t>
            </a:r>
          </a:p>
          <a:p>
            <a:r>
              <a:rPr lang="en-US" sz="1200" b="0" i="0" u="none" strike="noStrike" kern="1200" baseline="0" dirty="0" smtClean="0">
                <a:solidFill>
                  <a:schemeClr val="tx1"/>
                </a:solidFill>
                <a:latin typeface="+mn-lt"/>
                <a:ea typeface="+mn-ea"/>
                <a:cs typeface="+mn-cs"/>
              </a:rPr>
              <a:t>expected pattern contribute evidence of construct validity. All evidence of validity, including content- and criterion-related validity, contributes to the evidence of construct validity.</a:t>
            </a:r>
          </a:p>
          <a:p>
            <a:endParaRPr lang="en-US" sz="1200" b="0" i="0" u="none" strike="noStrike" kern="1200" baseline="0" dirty="0" smtClean="0">
              <a:solidFill>
                <a:schemeClr val="tx1"/>
              </a:solidFill>
              <a:latin typeface="+mn-lt"/>
              <a:ea typeface="+mn-ea"/>
              <a:cs typeface="+mn-cs"/>
            </a:endParaRPr>
          </a:p>
          <a:p>
            <a:r>
              <a:rPr lang="en-US" sz="1200" b="0" i="1" u="none" strike="noStrike" kern="1200" baseline="0" dirty="0" smtClean="0">
                <a:solidFill>
                  <a:schemeClr val="tx1"/>
                </a:solidFill>
                <a:latin typeface="+mn-lt"/>
                <a:ea typeface="+mn-ea"/>
                <a:cs typeface="+mn-cs"/>
              </a:rPr>
              <a:t>Content validity. </a:t>
            </a:r>
            <a:r>
              <a:rPr lang="en-US" sz="1200" b="0" i="0" u="none" strike="noStrike" kern="1200" baseline="0" dirty="0" smtClean="0">
                <a:solidFill>
                  <a:schemeClr val="tx1"/>
                </a:solidFill>
                <a:latin typeface="+mn-lt"/>
                <a:ea typeface="+mn-ea"/>
                <a:cs typeface="+mn-cs"/>
              </a:rPr>
              <a:t>This type of validity addresses how well the items developed to operationalize a construct provide an adequate and representative sample of all the items that might measure the construct of interest. Because there is no statistical test to determine whether a measure adequately covers a content area or adequately represents a construct, content validity usually depends on the judgment of experts in the field.</a:t>
            </a:r>
            <a:endParaRPr lang="en-US" dirty="0"/>
          </a:p>
        </p:txBody>
      </p:sp>
      <p:sp>
        <p:nvSpPr>
          <p:cNvPr id="4" name="Slide Number Placeholder 3"/>
          <p:cNvSpPr>
            <a:spLocks noGrp="1"/>
          </p:cNvSpPr>
          <p:nvPr>
            <p:ph type="sldNum" sz="quarter" idx="10"/>
          </p:nvPr>
        </p:nvSpPr>
        <p:spPr/>
        <p:txBody>
          <a:bodyPr/>
          <a:lstStyle/>
          <a:p>
            <a:fld id="{47D91251-F4C5-4FEB-B2ED-FC52AA9AB895}" type="slidenum">
              <a:rPr lang="en-US" smtClean="0"/>
              <a:t>28</a:t>
            </a:fld>
            <a:endParaRPr lang="en-US"/>
          </a:p>
        </p:txBody>
      </p:sp>
    </p:spTree>
    <p:extLst>
      <p:ext uri="{BB962C8B-B14F-4D97-AF65-F5344CB8AC3E}">
        <p14:creationId xmlns:p14="http://schemas.microsoft.com/office/powerpoint/2010/main" val="3768415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It is crucial that these criterion measures are valid themselves. With one type of criterion-related validity—predictive validity—the criterion measurement is obtained at some time after the administration of the test, and the ability of the test to accurately predict the criterion is evaluated. </a:t>
            </a:r>
          </a:p>
          <a:p>
            <a:r>
              <a:rPr lang="en-US" sz="1200" b="0" i="0" u="none" strike="noStrike" kern="1200" baseline="0" dirty="0" smtClean="0">
                <a:solidFill>
                  <a:schemeClr val="tx1"/>
                </a:solidFill>
                <a:latin typeface="+mn-lt"/>
                <a:ea typeface="+mn-ea"/>
                <a:cs typeface="+mn-cs"/>
              </a:rPr>
              <a:t>For example, surrogate outcomes such as blood pressure and cholesterol levels are based on their predictive validity in projecting the risk of cardiovascular disease, even</a:t>
            </a:r>
          </a:p>
          <a:p>
            <a:r>
              <a:rPr lang="en-US" sz="1200" b="0" i="0" u="none" strike="noStrike" kern="1200" baseline="0" dirty="0" smtClean="0">
                <a:solidFill>
                  <a:schemeClr val="tx1"/>
                </a:solidFill>
                <a:latin typeface="+mn-lt"/>
                <a:ea typeface="+mn-ea"/>
                <a:cs typeface="+mn-cs"/>
              </a:rPr>
              <a:t>though some of these associations have been recently questioned. </a:t>
            </a:r>
          </a:p>
          <a:p>
            <a:r>
              <a:rPr lang="en-US" sz="1200" b="0" i="0" u="none" strike="noStrike" kern="1200" baseline="0" dirty="0" smtClean="0">
                <a:solidFill>
                  <a:schemeClr val="tx1"/>
                </a:solidFill>
                <a:latin typeface="+mn-lt"/>
                <a:ea typeface="+mn-ea"/>
                <a:cs typeface="+mn-cs"/>
              </a:rPr>
              <a:t>Another type of criterion-related validity is concurrent validity. In establishing concurrent validity, scores on an instrument are correlated with scores on another (criterion) measure of the same construct or a highly related construct that is measured concurrently in the same subjects. Ideally, the criterion measure would be considered to be the gold standard measure of the construct. This strategy of determining the validity of a measure might be seen in a situation in which a new instrument has some advantage over the gold standard measure, such as an increased ease of use or reduced time or expense of </a:t>
            </a:r>
            <a:r>
              <a:rPr lang="en-US" sz="1200" b="0" i="0" u="none" strike="noStrike" kern="1200" baseline="0" dirty="0" err="1" smtClean="0">
                <a:solidFill>
                  <a:schemeClr val="tx1"/>
                </a:solidFill>
                <a:latin typeface="+mn-lt"/>
                <a:ea typeface="+mn-ea"/>
                <a:cs typeface="+mn-cs"/>
              </a:rPr>
              <a:t>administration.These</a:t>
            </a:r>
            <a:r>
              <a:rPr lang="en-US" sz="1200" b="0" i="0" u="none" strike="noStrike" kern="1200" baseline="0" dirty="0" smtClean="0">
                <a:solidFill>
                  <a:schemeClr val="tx1"/>
                </a:solidFill>
                <a:latin typeface="+mn-lt"/>
                <a:ea typeface="+mn-ea"/>
                <a:cs typeface="+mn-cs"/>
              </a:rPr>
              <a:t> advantages would justify the time and effort involved in the development and validation of a new instrument. An example of such a situation is a researcher developing a self-administered version of an instrument that had been validated for person-to-person interviewer administration.</a:t>
            </a:r>
          </a:p>
          <a:p>
            <a:r>
              <a:rPr lang="en-US" sz="1200" b="0" i="0" u="none" strike="noStrike" kern="1200" baseline="0" dirty="0" smtClean="0">
                <a:solidFill>
                  <a:schemeClr val="tx1"/>
                </a:solidFill>
                <a:latin typeface="+mn-lt"/>
                <a:ea typeface="+mn-ea"/>
                <a:cs typeface="+mn-cs"/>
              </a:rPr>
              <a:t>Another example is a clinical researcher wanting to use a brief screening instrument for a condition, such as depression, instead of administering a more extensive measure. Investigators in one study, for example, examined the validity of a single-item question “Do you often feel sad or depressed?” against a more extensive, validated instrument for identifying depression after a stroke.</a:t>
            </a:r>
          </a:p>
          <a:p>
            <a:endParaRPr lang="en-US" dirty="0"/>
          </a:p>
        </p:txBody>
      </p:sp>
      <p:sp>
        <p:nvSpPr>
          <p:cNvPr id="4" name="Slide Number Placeholder 3"/>
          <p:cNvSpPr>
            <a:spLocks noGrp="1"/>
          </p:cNvSpPr>
          <p:nvPr>
            <p:ph type="sldNum" sz="quarter" idx="10"/>
          </p:nvPr>
        </p:nvSpPr>
        <p:spPr/>
        <p:txBody>
          <a:bodyPr/>
          <a:lstStyle/>
          <a:p>
            <a:fld id="{47D91251-F4C5-4FEB-B2ED-FC52AA9AB895}" type="slidenum">
              <a:rPr lang="en-US" smtClean="0"/>
              <a:t>29</a:t>
            </a:fld>
            <a:endParaRPr lang="en-US"/>
          </a:p>
        </p:txBody>
      </p:sp>
    </p:spTree>
    <p:extLst>
      <p:ext uri="{BB962C8B-B14F-4D97-AF65-F5344CB8AC3E}">
        <p14:creationId xmlns:p14="http://schemas.microsoft.com/office/powerpoint/2010/main" val="41554281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The “noise” that is due to measurement error can mask changes that may, in fact, be attributable to the intervention. For example, using a scale manufactured to weigh trucks will not be helpful when evaluating a new weight-loss drug in humans because the estimates will be too imprecise to identify small changes. The measurement will be valid yet unreliable or imprecise. A new disease-specific quality-of-life instrument that has not demonstrated stability over time when there is no change in health status (which may be an indication of measurement error) may not be able to detect health status changes.</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Measures that have ceiling effects have a limited ability to assess positive changes that may result from the intervention because there is limited room for subjects to improve their scores. Responsiveness to change can legitimately differ from one population to another, which is why the measure must be appropriate to the subjects being studied. For example, a measure of activities of daily living that includes the ability to dress or wash oneself may be responsive to change among an elderly population of patients undergoing physical therapy or cardiac rehabilitation.</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However, it would probably not be sensitive to change due to a ceiling effect among a younger group of newly diagnosed hypertensive patients who have not experienced significant disability due to the disease or to the aging process.</a:t>
            </a:r>
            <a:endParaRPr lang="en-US" dirty="0"/>
          </a:p>
        </p:txBody>
      </p:sp>
      <p:sp>
        <p:nvSpPr>
          <p:cNvPr id="4" name="Slide Number Placeholder 3"/>
          <p:cNvSpPr>
            <a:spLocks noGrp="1"/>
          </p:cNvSpPr>
          <p:nvPr>
            <p:ph type="sldNum" sz="quarter" idx="10"/>
          </p:nvPr>
        </p:nvSpPr>
        <p:spPr/>
        <p:txBody>
          <a:bodyPr/>
          <a:lstStyle/>
          <a:p>
            <a:fld id="{47D91251-F4C5-4FEB-B2ED-FC52AA9AB895}" type="slidenum">
              <a:rPr lang="en-US" smtClean="0"/>
              <a:t>30</a:t>
            </a:fld>
            <a:endParaRPr lang="en-US"/>
          </a:p>
        </p:txBody>
      </p:sp>
    </p:spTree>
    <p:extLst>
      <p:ext uri="{BB962C8B-B14F-4D97-AF65-F5344CB8AC3E}">
        <p14:creationId xmlns:p14="http://schemas.microsoft.com/office/powerpoint/2010/main" val="157977227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9" name="Rectangle 8"/>
          <p:cNvSpPr/>
          <p:nvPr/>
        </p:nvSpPr>
        <p:spPr bwMode="ltGray">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80322" y="2733709"/>
            <a:ext cx="8144134" cy="1373070"/>
          </a:xfrm>
        </p:spPr>
        <p:txBody>
          <a:bodyPr anchor="b">
            <a:noAutofit/>
          </a:bodyPr>
          <a:lstStyle>
            <a:lvl1pPr algn="r">
              <a:defRPr sz="5400"/>
            </a:lvl1pPr>
          </a:lstStyle>
          <a:p>
            <a:r>
              <a:rPr lang="en-US" smtClean="0"/>
              <a:t>Click to edit Master title style</a:t>
            </a:r>
            <a:endParaRPr lang="en-US" dirty="0"/>
          </a:p>
        </p:txBody>
      </p:sp>
      <p:sp>
        <p:nvSpPr>
          <p:cNvPr id="3" name="Subtitle 2"/>
          <p:cNvSpPr>
            <a:spLocks noGrp="1"/>
          </p:cNvSpPr>
          <p:nvPr>
            <p:ph type="subTitle" idx="1"/>
          </p:nvPr>
        </p:nvSpPr>
        <p:spPr>
          <a:xfrm>
            <a:off x="680322" y="4394039"/>
            <a:ext cx="8144134" cy="1117687"/>
          </a:xfrm>
        </p:spPr>
        <p:txBody>
          <a:bodyPr>
            <a:norm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9772DBEA-178C-4539-84B9-DA443742C9C2}" type="datetime1">
              <a:rPr lang="en-US" smtClean="0"/>
              <a:t>1/4/2019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9255346" y="2750337"/>
            <a:ext cx="1171888" cy="1356442"/>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4711616"/>
            <a:ext cx="9613859" cy="453051"/>
          </a:xfrm>
        </p:spPr>
        <p:txBody>
          <a:bodyPr anchor="b">
            <a:normAutofit/>
          </a:bodyPr>
          <a:lstStyle>
            <a:lvl1pPr>
              <a:defRPr sz="24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80322" y="609597"/>
            <a:ext cx="9613859" cy="3589575"/>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80319" y="5169583"/>
            <a:ext cx="9613862" cy="6229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BF5B0822-5337-4D56-8FB5-DDD2FA1872CA}" type="datetime1">
              <a:rPr lang="en-US" smtClean="0"/>
              <a:t>1/4/2019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11309"/>
            <a:ext cx="1154151" cy="1090789"/>
          </a:xfrm>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609597"/>
            <a:ext cx="9613858" cy="3592750"/>
          </a:xfrm>
        </p:spPr>
        <p:txBody>
          <a:bodyPr anchor="ctr"/>
          <a:lstStyle>
            <a:lvl1pPr>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680322" y="4711615"/>
            <a:ext cx="9613859" cy="1090789"/>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70352291-5FF1-497C-B73A-5D191E2A1C35}" type="datetime1">
              <a:rPr lang="en-US" smtClean="0"/>
              <a:t>1/4/2019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11615"/>
            <a:ext cx="1154151" cy="1090789"/>
          </a:xfrm>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3" name="Picture 12"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4" name="Rectangle 13"/>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127856" y="609598"/>
            <a:ext cx="8718877" cy="3036061"/>
          </a:xfrm>
        </p:spPr>
        <p:txBody>
          <a:bodyPr anchor="ctr"/>
          <a:lstStyle>
            <a:lvl1pPr>
              <a:defRPr sz="32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402288" y="3653379"/>
            <a:ext cx="815657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4" name="Text Placeholder 3"/>
          <p:cNvSpPr>
            <a:spLocks noGrp="1"/>
          </p:cNvSpPr>
          <p:nvPr>
            <p:ph type="body" sz="half" idx="2"/>
          </p:nvPr>
        </p:nvSpPr>
        <p:spPr>
          <a:xfrm>
            <a:off x="680322" y="4711615"/>
            <a:ext cx="9613859" cy="1090789"/>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6940A1D5-EC3D-4033-826A-E29C64B1E7B0}" type="datetime1">
              <a:rPr lang="en-US" smtClean="0"/>
              <a:t>1/4/2019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09925"/>
            <a:ext cx="1154151" cy="1090789"/>
          </a:xfrm>
        </p:spPr>
        <p:txBody>
          <a:bodyPr/>
          <a:lstStyle/>
          <a:p>
            <a:fld id="{6D22F896-40B5-4ADD-8801-0D06FADFA095}" type="slidenum">
              <a:rPr lang="en-US" dirty="0"/>
              <a:t>‹#›</a:t>
            </a:fld>
            <a:endParaRPr lang="en-US" dirty="0"/>
          </a:p>
        </p:txBody>
      </p:sp>
      <p:sp>
        <p:nvSpPr>
          <p:cNvPr id="16" name="TextBox 15"/>
          <p:cNvSpPr txBox="1"/>
          <p:nvPr/>
        </p:nvSpPr>
        <p:spPr>
          <a:xfrm>
            <a:off x="583572" y="74811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7200" dirty="0">
                <a:solidFill>
                  <a:schemeClr val="tx1"/>
                </a:solidFill>
                <a:effectLst/>
              </a:rPr>
              <a:t>“</a:t>
            </a:r>
          </a:p>
        </p:txBody>
      </p:sp>
      <p:sp>
        <p:nvSpPr>
          <p:cNvPr id="17" name="TextBox 16"/>
          <p:cNvSpPr txBox="1"/>
          <p:nvPr/>
        </p:nvSpPr>
        <p:spPr>
          <a:xfrm>
            <a:off x="9662809" y="30335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2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9" name="Picture 8"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0" name="Picture 9"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1" name="Rectangle 10"/>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4711615"/>
            <a:ext cx="9613862" cy="588535"/>
          </a:xfrm>
        </p:spPr>
        <p:txBody>
          <a:bodyPr anchor="b"/>
          <a:lstStyle>
            <a:lvl1pPr>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680320" y="5300149"/>
            <a:ext cx="9613862" cy="50225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28809168-586F-4B48-85E4-8D209C8ED3FD}" type="datetime1">
              <a:rPr lang="en-US" smtClean="0"/>
              <a:t>1/4/2019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09925"/>
            <a:ext cx="1154151" cy="1090789"/>
          </a:xfrm>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4" name="Picture 13"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6" name="Rectangle 15"/>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itle 1"/>
          <p:cNvSpPr>
            <a:spLocks noGrp="1"/>
          </p:cNvSpPr>
          <p:nvPr>
            <p:ph type="title"/>
          </p:nvPr>
        </p:nvSpPr>
        <p:spPr>
          <a:xfrm>
            <a:off x="669222" y="753228"/>
            <a:ext cx="9624960" cy="1080938"/>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660946" y="2336873"/>
            <a:ext cx="3070034"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8" name="Text Placeholder 3"/>
          <p:cNvSpPr>
            <a:spLocks noGrp="1"/>
          </p:cNvSpPr>
          <p:nvPr>
            <p:ph type="body" sz="half" idx="15"/>
          </p:nvPr>
        </p:nvSpPr>
        <p:spPr>
          <a:xfrm>
            <a:off x="680322" y="3022673"/>
            <a:ext cx="3049702"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9" name="Text Placeholder 4"/>
          <p:cNvSpPr>
            <a:spLocks noGrp="1"/>
          </p:cNvSpPr>
          <p:nvPr>
            <p:ph type="body" sz="quarter" idx="3"/>
          </p:nvPr>
        </p:nvSpPr>
        <p:spPr>
          <a:xfrm>
            <a:off x="3956025" y="233687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0" name="Text Placeholder 3"/>
          <p:cNvSpPr>
            <a:spLocks noGrp="1"/>
          </p:cNvSpPr>
          <p:nvPr>
            <p:ph type="body" sz="half" idx="16"/>
          </p:nvPr>
        </p:nvSpPr>
        <p:spPr>
          <a:xfrm>
            <a:off x="3945470" y="3022673"/>
            <a:ext cx="3063240"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1" name="Text Placeholder 4"/>
          <p:cNvSpPr>
            <a:spLocks noGrp="1"/>
          </p:cNvSpPr>
          <p:nvPr>
            <p:ph type="body" sz="quarter" idx="13"/>
          </p:nvPr>
        </p:nvSpPr>
        <p:spPr>
          <a:xfrm>
            <a:off x="7224156" y="2336873"/>
            <a:ext cx="307002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2" name="Text Placeholder 3"/>
          <p:cNvSpPr>
            <a:spLocks noGrp="1"/>
          </p:cNvSpPr>
          <p:nvPr>
            <p:ph type="body" sz="half" idx="17"/>
          </p:nvPr>
        </p:nvSpPr>
        <p:spPr>
          <a:xfrm>
            <a:off x="7224156" y="3022673"/>
            <a:ext cx="3070025"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3" name="Date Placeholder 2"/>
          <p:cNvSpPr>
            <a:spLocks noGrp="1"/>
          </p:cNvSpPr>
          <p:nvPr>
            <p:ph type="dt" sz="half" idx="10"/>
          </p:nvPr>
        </p:nvSpPr>
        <p:spPr/>
        <p:txBody>
          <a:bodyPr/>
          <a:lstStyle/>
          <a:p>
            <a:fld id="{64770D41-EF85-4DD5-8AC6-2567268A3DBA}" type="datetime1">
              <a:rPr lang="en-US" smtClean="0"/>
              <a:t>1/4/2019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itle 1"/>
          <p:cNvSpPr>
            <a:spLocks noGrp="1"/>
          </p:cNvSpPr>
          <p:nvPr>
            <p:ph type="title"/>
          </p:nvPr>
        </p:nvSpPr>
        <p:spPr>
          <a:xfrm>
            <a:off x="680322" y="753228"/>
            <a:ext cx="9613860" cy="1080938"/>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680318" y="4297503"/>
            <a:ext cx="30497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0" name="Picture Placeholder 2"/>
          <p:cNvSpPr>
            <a:spLocks noGrp="1" noChangeAspect="1"/>
          </p:cNvSpPr>
          <p:nvPr>
            <p:ph type="pic" idx="15"/>
          </p:nvPr>
        </p:nvSpPr>
        <p:spPr>
          <a:xfrm>
            <a:off x="680318" y="2336873"/>
            <a:ext cx="30497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1" name="Text Placeholder 3"/>
          <p:cNvSpPr>
            <a:spLocks noGrp="1"/>
          </p:cNvSpPr>
          <p:nvPr>
            <p:ph type="body" sz="half" idx="18"/>
          </p:nvPr>
        </p:nvSpPr>
        <p:spPr>
          <a:xfrm>
            <a:off x="680318" y="4873765"/>
            <a:ext cx="3049705"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22" name="Text Placeholder 4"/>
          <p:cNvSpPr>
            <a:spLocks noGrp="1"/>
          </p:cNvSpPr>
          <p:nvPr>
            <p:ph type="body" sz="quarter" idx="3"/>
          </p:nvPr>
        </p:nvSpPr>
        <p:spPr>
          <a:xfrm>
            <a:off x="3945471" y="429750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3" name="Picture Placeholder 2"/>
          <p:cNvSpPr>
            <a:spLocks noGrp="1" noChangeAspect="1"/>
          </p:cNvSpPr>
          <p:nvPr>
            <p:ph type="pic" idx="21"/>
          </p:nvPr>
        </p:nvSpPr>
        <p:spPr>
          <a:xfrm>
            <a:off x="3945470" y="2336873"/>
            <a:ext cx="3063240"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19"/>
          </p:nvPr>
        </p:nvSpPr>
        <p:spPr>
          <a:xfrm>
            <a:off x="3944117" y="4873764"/>
            <a:ext cx="3067297"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25" name="Text Placeholder 4"/>
          <p:cNvSpPr>
            <a:spLocks noGrp="1"/>
          </p:cNvSpPr>
          <p:nvPr>
            <p:ph type="body" sz="quarter" idx="13"/>
          </p:nvPr>
        </p:nvSpPr>
        <p:spPr>
          <a:xfrm>
            <a:off x="7230678" y="4297503"/>
            <a:ext cx="30635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6" name="Picture Placeholder 2"/>
          <p:cNvSpPr>
            <a:spLocks noGrp="1" noChangeAspect="1"/>
          </p:cNvSpPr>
          <p:nvPr>
            <p:ph type="pic" idx="22"/>
          </p:nvPr>
        </p:nvSpPr>
        <p:spPr>
          <a:xfrm>
            <a:off x="7230677" y="2336873"/>
            <a:ext cx="30635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7" name="Text Placeholder 3"/>
          <p:cNvSpPr>
            <a:spLocks noGrp="1"/>
          </p:cNvSpPr>
          <p:nvPr>
            <p:ph type="body" sz="half" idx="20"/>
          </p:nvPr>
        </p:nvSpPr>
        <p:spPr>
          <a:xfrm>
            <a:off x="7230553" y="4873762"/>
            <a:ext cx="3067563"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3" name="Date Placeholder 2"/>
          <p:cNvSpPr>
            <a:spLocks noGrp="1"/>
          </p:cNvSpPr>
          <p:nvPr>
            <p:ph type="dt" sz="half" idx="10"/>
          </p:nvPr>
        </p:nvSpPr>
        <p:spPr/>
        <p:txBody>
          <a:bodyPr/>
          <a:lstStyle/>
          <a:p>
            <a:fld id="{52CEB1CB-1C9E-4E7E-AD68-98213AFC51C8}" type="datetime1">
              <a:rPr lang="en-US" smtClean="0"/>
              <a:t>1/4/2019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9" name="Rectangle 8"/>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lvl1pPr algn="r">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A258FD0-4B88-4ECD-8934-E59956352D31}" type="datetime1">
              <a:rPr lang="en-US" smtClean="0"/>
              <a:t>1/4/2019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bwMode="ltGray">
          <a:xfrm rot="5400000">
            <a:off x="8116207" y="1869395"/>
            <a:ext cx="5106988"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rot="5400000">
            <a:off x="9868202" y="5372403"/>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0129231" y="609597"/>
            <a:ext cx="1073802" cy="435376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80322" y="609597"/>
            <a:ext cx="8870004" cy="5326589"/>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6807126" y="5936187"/>
            <a:ext cx="2743200" cy="365125"/>
          </a:xfrm>
        </p:spPr>
        <p:txBody>
          <a:bodyPr/>
          <a:lstStyle/>
          <a:p>
            <a:fld id="{DBB644FD-F72A-468A-AFD1-313E5C447936}" type="datetime1">
              <a:rPr lang="en-US" smtClean="0"/>
              <a:t>1/4/2019</a:t>
            </a:fld>
            <a:endParaRPr lang="en-US" dirty="0"/>
          </a:p>
        </p:txBody>
      </p:sp>
      <p:sp>
        <p:nvSpPr>
          <p:cNvPr id="5" name="Footer Placeholder 4"/>
          <p:cNvSpPr>
            <a:spLocks noGrp="1"/>
          </p:cNvSpPr>
          <p:nvPr>
            <p:ph type="ftr" sz="quarter" idx="11"/>
          </p:nvPr>
        </p:nvSpPr>
        <p:spPr>
          <a:xfrm>
            <a:off x="680321" y="5936188"/>
            <a:ext cx="6126805" cy="365125"/>
          </a:xfrm>
        </p:spPr>
        <p:txBody>
          <a:bodyPr/>
          <a:lstStyle/>
          <a:p>
            <a:endParaRPr lang="en-US" dirty="0"/>
          </a:p>
        </p:txBody>
      </p:sp>
      <p:sp>
        <p:nvSpPr>
          <p:cNvPr id="6" name="Slide Number Placeholder 5"/>
          <p:cNvSpPr>
            <a:spLocks noGrp="1"/>
          </p:cNvSpPr>
          <p:nvPr>
            <p:ph type="sldNum" sz="quarter" idx="12"/>
          </p:nvPr>
        </p:nvSpPr>
        <p:spPr>
          <a:xfrm>
            <a:off x="10097550" y="5398633"/>
            <a:ext cx="1154151" cy="1090789"/>
          </a:xfrm>
        </p:spPr>
        <p:txBody>
          <a:bodyPr anchor="t"/>
          <a:lstStyle>
            <a:lvl1pPr algn="ctr">
              <a:defRPr/>
            </a:lvl1pPr>
          </a:lstStyle>
          <a:p>
            <a:fld id="{6D22F896-40B5-4ADD-8801-0D06FADFA095}" type="slidenum">
              <a:rPr lang="en-US" dirty="0"/>
              <a:pPr/>
              <a:t>‹#›</a:t>
            </a:fld>
            <a:endParaRPr 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2_Header and Text">
    <p:spTree>
      <p:nvGrpSpPr>
        <p:cNvPr id="1" name=""/>
        <p:cNvGrpSpPr/>
        <p:nvPr/>
      </p:nvGrpSpPr>
      <p:grpSpPr>
        <a:xfrm>
          <a:off x="0" y="0"/>
          <a:ext cx="0" cy="0"/>
          <a:chOff x="0" y="0"/>
          <a:chExt cx="0" cy="0"/>
        </a:xfrm>
      </p:grpSpPr>
      <p:pic>
        <p:nvPicPr>
          <p:cNvPr id="10" name="Picture 9"/>
          <p:cNvPicPr>
            <a:picLocks/>
          </p:cNvPicPr>
          <p:nvPr userDrawn="1"/>
        </p:nvPicPr>
        <p:blipFill rotWithShape="1">
          <a:blip r:embed="rId2" cstate="email">
            <a:extLst>
              <a:ext uri="{28A0092B-C50C-407E-A947-70E740481C1C}">
                <a14:useLocalDpi xmlns:a14="http://schemas.microsoft.com/office/drawing/2010/main"/>
              </a:ext>
            </a:extLst>
          </a:blip>
          <a:srcRect l="2822" t="8893" r="3865" b="2648"/>
          <a:stretch/>
        </p:blipFill>
        <p:spPr>
          <a:xfrm flipH="1">
            <a:off x="2064" y="3"/>
            <a:ext cx="12189937" cy="6294269"/>
          </a:xfrm>
          <a:prstGeom prst="rect">
            <a:avLst/>
          </a:prstGeom>
        </p:spPr>
      </p:pic>
      <p:sp>
        <p:nvSpPr>
          <p:cNvPr id="6" name="Slide Number Placeholder 5"/>
          <p:cNvSpPr>
            <a:spLocks noGrp="1"/>
          </p:cNvSpPr>
          <p:nvPr>
            <p:ph type="sldNum" sz="quarter" idx="12"/>
          </p:nvPr>
        </p:nvSpPr>
        <p:spPr/>
        <p:txBody>
          <a:bodyPr/>
          <a:lstStyle/>
          <a:p>
            <a:fld id="{B32AB80A-78BA-6B42-BA0D-B44ACF890F5A}" type="slidenum">
              <a:rPr lang="en-US" smtClean="0"/>
              <a:t>‹#›</a:t>
            </a:fld>
            <a:endParaRPr lang="en-US" dirty="0"/>
          </a:p>
        </p:txBody>
      </p:sp>
      <p:sp>
        <p:nvSpPr>
          <p:cNvPr id="5" name="Text Placeholder 4"/>
          <p:cNvSpPr>
            <a:spLocks noGrp="1"/>
          </p:cNvSpPr>
          <p:nvPr>
            <p:ph type="body" sz="quarter" idx="13"/>
          </p:nvPr>
        </p:nvSpPr>
        <p:spPr>
          <a:xfrm>
            <a:off x="544289" y="1325972"/>
            <a:ext cx="11151809" cy="4374089"/>
          </a:xfrm>
          <a:prstGeom prst="rect">
            <a:avLst/>
          </a:prstGeom>
        </p:spPr>
        <p:txBody>
          <a:bodyPr vert="horz" lIns="0">
            <a:normAutofit/>
          </a:bodyPr>
          <a:lstStyle>
            <a:lvl1pPr marL="0" indent="0">
              <a:buNone/>
              <a:defRPr sz="3733">
                <a:solidFill>
                  <a:srgbClr val="141414"/>
                </a:solidFill>
              </a:defRPr>
            </a:lvl1pPr>
            <a:lvl2pPr marL="304792" indent="-302676">
              <a:buClr>
                <a:schemeClr val="accent2"/>
              </a:buClr>
              <a:buFont typeface="Arial"/>
              <a:buChar char="•"/>
              <a:defRPr sz="3200">
                <a:solidFill>
                  <a:srgbClr val="141414"/>
                </a:solidFill>
              </a:defRPr>
            </a:lvl2pPr>
            <a:lvl3pPr marL="383108" indent="-222245">
              <a:buClr>
                <a:schemeClr val="accent2"/>
              </a:buClr>
              <a:buFont typeface="Arial"/>
              <a:buChar char="•"/>
              <a:defRPr sz="2667">
                <a:solidFill>
                  <a:srgbClr val="141414"/>
                </a:solidFill>
              </a:defRPr>
            </a:lvl3pPr>
            <a:lvl4pPr marL="524920" indent="-234945">
              <a:buClr>
                <a:schemeClr val="accent2"/>
              </a:buClr>
              <a:buFont typeface="Arial"/>
              <a:buChar char="•"/>
              <a:defRPr sz="2400">
                <a:solidFill>
                  <a:srgbClr val="141414"/>
                </a:solidFill>
              </a:defRPr>
            </a:lvl4pPr>
            <a:lvl5pPr marL="683667" indent="-234945">
              <a:buClr>
                <a:schemeClr val="accent2"/>
              </a:buClr>
              <a:buFont typeface="Arial"/>
              <a:buChar char="•"/>
              <a:defRPr sz="2400">
                <a:solidFill>
                  <a:srgbClr val="141414"/>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 name="Title 1"/>
          <p:cNvSpPr>
            <a:spLocks noGrp="1"/>
          </p:cNvSpPr>
          <p:nvPr>
            <p:ph type="title" hasCustomPrompt="1"/>
          </p:nvPr>
        </p:nvSpPr>
        <p:spPr>
          <a:xfrm>
            <a:off x="544288" y="295872"/>
            <a:ext cx="11149872" cy="607259"/>
          </a:xfrm>
        </p:spPr>
        <p:txBody>
          <a:bodyPr vert="horz" lIns="0" tIns="45720" rIns="91440" bIns="45720" rtlCol="0" anchor="t">
            <a:normAutofit fontScale="90000"/>
          </a:bodyPr>
          <a:lstStyle>
            <a:lvl1pPr>
              <a:defRPr lang="en-US" dirty="0">
                <a:solidFill>
                  <a:schemeClr val="bg1"/>
                </a:solidFill>
              </a:defRPr>
            </a:lvl1pPr>
          </a:lstStyle>
          <a:p>
            <a:pPr lvl="0"/>
            <a:r>
              <a:rPr lang="en-US" dirty="0" smtClean="0"/>
              <a:t>Header</a:t>
            </a:r>
            <a:endParaRPr lang="en-US" dirty="0"/>
          </a:p>
        </p:txBody>
      </p:sp>
      <p:cxnSp>
        <p:nvCxnSpPr>
          <p:cNvPr id="9" name="Straight Connector 8"/>
          <p:cNvCxnSpPr>
            <a:cxnSpLocks/>
          </p:cNvCxnSpPr>
          <p:nvPr userDrawn="1"/>
        </p:nvCxnSpPr>
        <p:spPr>
          <a:xfrm>
            <a:off x="544289" y="317500"/>
            <a:ext cx="11151809" cy="0"/>
          </a:xfrm>
          <a:prstGeom prst="line">
            <a:avLst/>
          </a:prstGeom>
          <a:ln w="6350" cmpd="sng">
            <a:solidFill>
              <a:schemeClr val="bg2"/>
            </a:solidFill>
            <a:beve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3502833"/>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6090074C-AD57-4020-9803-DC299DE229D2}" type="datetime1">
              <a:rPr lang="en-US" smtClean="0"/>
              <a:t>1/4/2019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086907"/>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4" y="4087901"/>
            <a:ext cx="1602997" cy="144270"/>
          </a:xfrm>
          <a:prstGeom prst="rect">
            <a:avLst/>
          </a:prstGeom>
        </p:spPr>
      </p:pic>
      <p:sp>
        <p:nvSpPr>
          <p:cNvPr id="9" name="Rectangle 8"/>
          <p:cNvSpPr/>
          <p:nvPr/>
        </p:nvSpPr>
        <p:spPr bwMode="ltGray">
          <a:xfrm>
            <a:off x="-2" y="2726267"/>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5" y="2726267"/>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2869895"/>
            <a:ext cx="9613860" cy="1090788"/>
          </a:xfrm>
        </p:spPr>
        <p:txBody>
          <a:bodyPr anchor="ctr">
            <a:normAutofit/>
          </a:bodyPr>
          <a:lstStyle>
            <a:lvl1pPr algn="r">
              <a:defRPr sz="3600"/>
            </a:lvl1pPr>
          </a:lstStyle>
          <a:p>
            <a:r>
              <a:rPr lang="en-US" smtClean="0"/>
              <a:t>Click to edit Master title style</a:t>
            </a:r>
            <a:endParaRPr lang="en-US" dirty="0"/>
          </a:p>
        </p:txBody>
      </p:sp>
      <p:sp>
        <p:nvSpPr>
          <p:cNvPr id="3" name="Text Placeholder 2"/>
          <p:cNvSpPr>
            <a:spLocks noGrp="1"/>
          </p:cNvSpPr>
          <p:nvPr>
            <p:ph type="body" idx="1"/>
          </p:nvPr>
        </p:nvSpPr>
        <p:spPr>
          <a:xfrm>
            <a:off x="680322" y="4232171"/>
            <a:ext cx="9613860" cy="1704017"/>
          </a:xfrm>
        </p:spPr>
        <p:txBody>
          <a:bodyPr>
            <a:normAutofit/>
          </a:bodyPr>
          <a:lstStyle>
            <a:lvl1pPr marL="0" indent="0" algn="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6A582441-07B0-4E3C-AB6C-40FCF112B441}" type="datetime1">
              <a:rPr lang="en-US" smtClean="0"/>
              <a:t>1/4/2019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729455" y="2869895"/>
            <a:ext cx="1154151" cy="1090789"/>
          </a:xfrm>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80320" y="2336873"/>
            <a:ext cx="4698358" cy="3599316"/>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594123" y="2336873"/>
            <a:ext cx="4700058" cy="3599316"/>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93E78CD0-9571-4BFE-B6D3-E7A0D98F7CAB}" type="datetime1">
              <a:rPr lang="en-US" smtClean="0"/>
              <a:t>1/4/2019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1" name="Picture 10"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2" name="Rectangle 11"/>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753229"/>
            <a:ext cx="9613863" cy="108093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906350" y="2336873"/>
            <a:ext cx="4472327" cy="69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680322" y="3030008"/>
            <a:ext cx="4698355" cy="2906179"/>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820154" y="2336873"/>
            <a:ext cx="4474028" cy="69207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5594123" y="3030008"/>
            <a:ext cx="4700059" cy="2906179"/>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4DC5E5EF-E2BC-4E86-ABEA-86CA4A4B0EEC}" type="datetime1">
              <a:rPr lang="en-US" smtClean="0"/>
              <a:t>1/4/2019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7" name="Picture 6"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8" name="Rectangle 7"/>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0C68B356-13B7-486A-B870-EE43ED15615F}" type="datetime1">
              <a:rPr lang="en-US" smtClean="0"/>
              <a:t>1/4/2019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HD-ShadowShor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6" name="Rectangle 5"/>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F1F40A79-8838-4340-A36E-0BB6888B7EE1}" type="datetime1">
              <a:rPr lang="en-US" smtClean="0"/>
              <a:t>1/4/2019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1" y="753227"/>
            <a:ext cx="9613859" cy="1080940"/>
          </a:xfrm>
        </p:spPr>
        <p:txBody>
          <a:bodyPr anchor="ctr">
            <a:normAutofit/>
          </a:bodyPr>
          <a:lstStyle>
            <a:lvl1pPr>
              <a:defRPr sz="3600"/>
            </a:lvl1pPr>
          </a:lstStyle>
          <a:p>
            <a:r>
              <a:rPr lang="en-US" smtClean="0"/>
              <a:t>Click to edit Master title style</a:t>
            </a:r>
            <a:endParaRPr lang="en-US" dirty="0"/>
          </a:p>
        </p:txBody>
      </p:sp>
      <p:sp>
        <p:nvSpPr>
          <p:cNvPr id="3" name="Content Placeholder 2"/>
          <p:cNvSpPr>
            <a:spLocks noGrp="1"/>
          </p:cNvSpPr>
          <p:nvPr>
            <p:ph idx="1"/>
          </p:nvPr>
        </p:nvSpPr>
        <p:spPr>
          <a:xfrm>
            <a:off x="4685846" y="2336873"/>
            <a:ext cx="5608336" cy="3599313"/>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80322" y="2336872"/>
            <a:ext cx="3790078" cy="359931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DDFB060B-DFD0-462A-978F-6D53149265C9}" type="datetime1">
              <a:rPr lang="en-US" smtClean="0"/>
              <a:t>1/4/2019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3" y="753228"/>
            <a:ext cx="9613857" cy="1080938"/>
          </a:xfrm>
        </p:spPr>
        <p:txBody>
          <a:bodyPr anchor="ctr">
            <a:normAutofit/>
          </a:bodyPr>
          <a:lstStyle>
            <a:lvl1pPr>
              <a:defRPr sz="36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4868333" y="2336874"/>
            <a:ext cx="5425849" cy="3599312"/>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80323" y="2336873"/>
            <a:ext cx="3876256" cy="3599315"/>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D43791B7-2926-42D2-89FD-C4A06D687C5E}" type="datetime1">
              <a:rPr lang="en-US" smtClean="0"/>
              <a:t>1/4/2019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6" descr="hashOverlay-FullResolve.png"/>
          <p:cNvPicPr>
            <a:picLocks noChangeAspect="1"/>
          </p:cNvPicPr>
          <p:nvPr/>
        </p:nvPicPr>
        <p:blipFill>
          <a:blip r:embed="rId20">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80321" y="753228"/>
            <a:ext cx="9613861" cy="1080938"/>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80321" y="2336873"/>
            <a:ext cx="9613861" cy="3599316"/>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550981" y="5936187"/>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A50A0D29-6288-4AC2-8989-77CD793F38B6}" type="datetime1">
              <a:rPr lang="en-US" smtClean="0"/>
              <a:t>1/4/2019</a:t>
            </a:fld>
            <a:endParaRPr lang="en-US" dirty="0"/>
          </a:p>
        </p:txBody>
      </p:sp>
      <p:sp>
        <p:nvSpPr>
          <p:cNvPr id="5" name="Footer Placeholder 4"/>
          <p:cNvSpPr>
            <a:spLocks noGrp="1"/>
          </p:cNvSpPr>
          <p:nvPr>
            <p:ph type="ftr" sz="quarter" idx="3"/>
          </p:nvPr>
        </p:nvSpPr>
        <p:spPr>
          <a:xfrm>
            <a:off x="680321" y="5936188"/>
            <a:ext cx="687066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729455" y="753227"/>
            <a:ext cx="1154151" cy="1090789"/>
          </a:xfrm>
          <a:prstGeom prst="rect">
            <a:avLst/>
          </a:prstGeom>
        </p:spPr>
        <p:txBody>
          <a:bodyPr vert="horz" lIns="91440" tIns="45720" rIns="91440" bIns="45720" rtlCol="0" anchor="ctr"/>
          <a:lstStyle>
            <a:lvl1pPr algn="l">
              <a:defRPr sz="360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 id="2147483669" r:id="rId18"/>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www.ncbi.nlm.nih.gov/pmc/articles/PMC3409926/#ref7" TargetMode="External"/><Relationship Id="rId2" Type="http://schemas.openxmlformats.org/officeDocument/2006/relationships/hyperlink" Target="https://www.ncbi.nlm.nih.gov/pmc/articles/PMC3409926/#ref5"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hyperlink" Target="https://www.ncbi.nlm.nih.gov/pmc/articles/PMC3409926/#ref7"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slide" Target="slide40.xml"/><Relationship Id="rId3" Type="http://schemas.openxmlformats.org/officeDocument/2006/relationships/slide" Target="slide6.xml"/><Relationship Id="rId7" Type="http://schemas.openxmlformats.org/officeDocument/2006/relationships/slide" Target="slide34.xml"/><Relationship Id="rId2" Type="http://schemas.openxmlformats.org/officeDocument/2006/relationships/slide" Target="slide3.xml"/><Relationship Id="rId1" Type="http://schemas.openxmlformats.org/officeDocument/2006/relationships/slideLayout" Target="../slideLayouts/slideLayout2.xml"/><Relationship Id="rId6" Type="http://schemas.openxmlformats.org/officeDocument/2006/relationships/slide" Target="slide23.xml"/><Relationship Id="rId5" Type="http://schemas.openxmlformats.org/officeDocument/2006/relationships/slide" Target="slide10.xml"/><Relationship Id="rId4" Type="http://schemas.openxmlformats.org/officeDocument/2006/relationships/slide" Target="slide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slide" Target="slide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16.wmf"/><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6.jpeg"/><Relationship Id="rId4" Type="http://schemas.openxmlformats.org/officeDocument/2006/relationships/image" Target="../media/image5.jpe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2.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8.xml"/></Relationships>
</file>

<file path=ppt/slides/_rels/slide63.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slide" Target="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0322" y="2433458"/>
            <a:ext cx="8368144" cy="1373070"/>
          </a:xfrm>
        </p:spPr>
        <p:txBody>
          <a:bodyPr/>
          <a:lstStyle/>
          <a:p>
            <a:pPr algn="l"/>
            <a:r>
              <a:rPr lang="en-US" dirty="0" smtClean="0"/>
              <a:t>Primary Research Methods</a:t>
            </a:r>
            <a:endParaRPr lang="en-US" dirty="0"/>
          </a:p>
        </p:txBody>
      </p:sp>
      <p:sp>
        <p:nvSpPr>
          <p:cNvPr id="3" name="Subtitle 2"/>
          <p:cNvSpPr>
            <a:spLocks noGrp="1"/>
          </p:cNvSpPr>
          <p:nvPr>
            <p:ph type="subTitle" idx="1"/>
          </p:nvPr>
        </p:nvSpPr>
        <p:spPr/>
        <p:txBody>
          <a:bodyPr/>
          <a:lstStyle/>
          <a:p>
            <a:r>
              <a:rPr lang="en-US" dirty="0" smtClean="0"/>
              <a:t>Sanjay Fuloria</a:t>
            </a:r>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1</a:t>
            </a:fld>
            <a:endParaRPr lang="en-US" dirty="0"/>
          </a:p>
        </p:txBody>
      </p:sp>
    </p:spTree>
    <p:extLst>
      <p:ext uri="{BB962C8B-B14F-4D97-AF65-F5344CB8AC3E}">
        <p14:creationId xmlns:p14="http://schemas.microsoft.com/office/powerpoint/2010/main" val="32970711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Sampling</a:t>
            </a:r>
            <a:endParaRPr lang="en-US" dirty="0"/>
          </a:p>
        </p:txBody>
      </p:sp>
      <p:sp>
        <p:nvSpPr>
          <p:cNvPr id="3" name="Content Placeholder 2"/>
          <p:cNvSpPr>
            <a:spLocks noGrp="1"/>
          </p:cNvSpPr>
          <p:nvPr>
            <p:ph idx="1"/>
          </p:nvPr>
        </p:nvSpPr>
        <p:spPr/>
        <p:txBody>
          <a:bodyPr>
            <a:normAutofit fontScale="70000" lnSpcReduction="20000"/>
          </a:bodyPr>
          <a:lstStyle/>
          <a:p>
            <a:pPr>
              <a:lnSpc>
                <a:spcPct val="110000"/>
              </a:lnSpc>
            </a:pPr>
            <a:r>
              <a:rPr lang="en-US" altLang="en-US" sz="2600" b="1" dirty="0"/>
              <a:t>A sample is “a smaller (but hopefully representative) collection of units from a population used to determine truths about that population” (Field, 2005)</a:t>
            </a:r>
          </a:p>
          <a:p>
            <a:pPr>
              <a:lnSpc>
                <a:spcPct val="110000"/>
              </a:lnSpc>
            </a:pPr>
            <a:r>
              <a:rPr lang="en-US" altLang="en-US" sz="2600" b="1" dirty="0"/>
              <a:t>Why sample?</a:t>
            </a:r>
          </a:p>
          <a:p>
            <a:pPr lvl="1">
              <a:lnSpc>
                <a:spcPct val="110000"/>
              </a:lnSpc>
            </a:pPr>
            <a:r>
              <a:rPr lang="en-US" altLang="en-US" sz="2600" b="1" dirty="0"/>
              <a:t>Resources (time, money) and workload</a:t>
            </a:r>
          </a:p>
          <a:p>
            <a:pPr lvl="1">
              <a:lnSpc>
                <a:spcPct val="110000"/>
              </a:lnSpc>
            </a:pPr>
            <a:r>
              <a:rPr lang="en-US" altLang="en-US" sz="2600" b="1" dirty="0"/>
              <a:t>Gives results with known accuracy that can be calculated mathematically</a:t>
            </a:r>
          </a:p>
          <a:p>
            <a:pPr>
              <a:lnSpc>
                <a:spcPct val="110000"/>
              </a:lnSpc>
            </a:pPr>
            <a:r>
              <a:rPr lang="en-US" altLang="en-US" sz="2600" b="1" dirty="0"/>
              <a:t>The sampling frame is the list from which the potential respondents are drawn </a:t>
            </a:r>
          </a:p>
          <a:p>
            <a:pPr lvl="1">
              <a:lnSpc>
                <a:spcPct val="110000"/>
              </a:lnSpc>
            </a:pPr>
            <a:r>
              <a:rPr lang="en-US" altLang="en-US" sz="2600" b="1" dirty="0"/>
              <a:t>Registrar’s office</a:t>
            </a:r>
          </a:p>
          <a:p>
            <a:pPr lvl="1">
              <a:lnSpc>
                <a:spcPct val="110000"/>
              </a:lnSpc>
            </a:pPr>
            <a:r>
              <a:rPr lang="en-US" altLang="en-US" sz="2600" b="1" dirty="0"/>
              <a:t>Class rosters</a:t>
            </a:r>
          </a:p>
          <a:p>
            <a:pPr lvl="1">
              <a:lnSpc>
                <a:spcPct val="110000"/>
              </a:lnSpc>
            </a:pPr>
            <a:r>
              <a:rPr lang="en-US" altLang="en-US" sz="2600" b="1" dirty="0"/>
              <a:t>Must assess sampling frame </a:t>
            </a:r>
            <a:r>
              <a:rPr lang="en-US" altLang="en-US" sz="2600" b="1" dirty="0" smtClean="0"/>
              <a:t>errors</a:t>
            </a:r>
          </a:p>
          <a:p>
            <a:pPr lvl="1">
              <a:lnSpc>
                <a:spcPct val="110000"/>
              </a:lnSpc>
            </a:pPr>
            <a:endParaRPr lang="en-US" altLang="en-US" sz="2600" b="1" dirty="0"/>
          </a:p>
          <a:p>
            <a:pPr marL="457200" lvl="1" indent="0">
              <a:lnSpc>
                <a:spcPct val="110000"/>
              </a:lnSpc>
              <a:buNone/>
            </a:pPr>
            <a:r>
              <a:rPr lang="en-US" altLang="en-US" sz="2600" b="1" dirty="0" smtClean="0">
                <a:hlinkClick r:id="rId2" action="ppaction://hlinksldjump"/>
              </a:rPr>
              <a:t>Back</a:t>
            </a:r>
            <a:endParaRPr lang="en-US" altLang="en-US" sz="2600" b="1" dirty="0"/>
          </a:p>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10</a:t>
            </a:fld>
            <a:endParaRPr lang="en-US" dirty="0"/>
          </a:p>
        </p:txBody>
      </p:sp>
    </p:spTree>
    <p:extLst>
      <p:ext uri="{BB962C8B-B14F-4D97-AF65-F5344CB8AC3E}">
        <p14:creationId xmlns:p14="http://schemas.microsoft.com/office/powerpoint/2010/main" val="335943421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a:lnSpc>
                <a:spcPct val="80000"/>
              </a:lnSpc>
            </a:pPr>
            <a:r>
              <a:rPr lang="en-US" altLang="en-US" sz="2000" b="1" dirty="0"/>
              <a:t>3 factors that influence sample representative-ness</a:t>
            </a:r>
          </a:p>
          <a:p>
            <a:pPr lvl="2">
              <a:lnSpc>
                <a:spcPct val="80000"/>
              </a:lnSpc>
            </a:pPr>
            <a:r>
              <a:rPr lang="en-US" altLang="en-US" sz="2000" b="1" dirty="0"/>
              <a:t>Sampling procedure</a:t>
            </a:r>
          </a:p>
          <a:p>
            <a:pPr lvl="2">
              <a:lnSpc>
                <a:spcPct val="80000"/>
              </a:lnSpc>
            </a:pPr>
            <a:r>
              <a:rPr lang="en-US" altLang="en-US" sz="2000" b="1" dirty="0"/>
              <a:t>Sample size</a:t>
            </a:r>
          </a:p>
          <a:p>
            <a:pPr lvl="2">
              <a:lnSpc>
                <a:spcPct val="80000"/>
              </a:lnSpc>
            </a:pPr>
            <a:r>
              <a:rPr lang="en-US" altLang="en-US" sz="2000" b="1" dirty="0"/>
              <a:t>Participation (response)</a:t>
            </a:r>
          </a:p>
          <a:p>
            <a:pPr>
              <a:lnSpc>
                <a:spcPct val="80000"/>
              </a:lnSpc>
            </a:pPr>
            <a:endParaRPr lang="en-US" altLang="en-US" sz="2000" b="1" dirty="0"/>
          </a:p>
          <a:p>
            <a:pPr>
              <a:lnSpc>
                <a:spcPct val="80000"/>
              </a:lnSpc>
            </a:pPr>
            <a:r>
              <a:rPr lang="en-US" altLang="en-US" sz="2000" b="1" dirty="0"/>
              <a:t>When might you sample the entire population?</a:t>
            </a:r>
          </a:p>
          <a:p>
            <a:pPr lvl="2">
              <a:lnSpc>
                <a:spcPct val="80000"/>
              </a:lnSpc>
            </a:pPr>
            <a:r>
              <a:rPr lang="en-US" altLang="en-US" sz="2000" b="1" dirty="0"/>
              <a:t>When your population is very small</a:t>
            </a:r>
          </a:p>
          <a:p>
            <a:pPr lvl="2">
              <a:lnSpc>
                <a:spcPct val="80000"/>
              </a:lnSpc>
            </a:pPr>
            <a:r>
              <a:rPr lang="en-US" altLang="en-US" sz="2000" b="1" dirty="0"/>
              <a:t>When you have extensive resources</a:t>
            </a:r>
          </a:p>
          <a:p>
            <a:pPr lvl="2">
              <a:lnSpc>
                <a:spcPct val="80000"/>
              </a:lnSpc>
            </a:pPr>
            <a:r>
              <a:rPr lang="en-US" altLang="en-US" sz="2000" b="1" dirty="0"/>
              <a:t>When you don’t expect a very high response</a:t>
            </a:r>
          </a:p>
          <a:p>
            <a:pPr>
              <a:lnSpc>
                <a:spcPct val="80000"/>
              </a:lnSpc>
            </a:pPr>
            <a:endParaRPr lang="en-US" altLang="en-US" dirty="0">
              <a:latin typeface="Arial" panose="020B0604020202020204" pitchFamily="34" charset="0"/>
              <a:cs typeface="Arial" panose="020B0604020202020204" pitchFamily="34" charset="0"/>
            </a:endParaRPr>
          </a:p>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11</a:t>
            </a:fld>
            <a:endParaRPr lang="en-US" dirty="0"/>
          </a:p>
        </p:txBody>
      </p:sp>
    </p:spTree>
    <p:extLst>
      <p:ext uri="{BB962C8B-B14F-4D97-AF65-F5344CB8AC3E}">
        <p14:creationId xmlns:p14="http://schemas.microsoft.com/office/powerpoint/2010/main" val="242743482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Slide Number Placeholder 3"/>
          <p:cNvSpPr>
            <a:spLocks noGrp="1"/>
          </p:cNvSpPr>
          <p:nvPr>
            <p:ph type="sldNum" sz="quarter" idx="12"/>
          </p:nvPr>
        </p:nvSpPr>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53D693FA-2B89-4876-B47B-8737A2B2434A}" type="slidenum">
              <a:rPr lang="en-US" altLang="en-US">
                <a:solidFill>
                  <a:srgbClr val="FFFFFF"/>
                </a:solidFill>
                <a:latin typeface="Franklin Gothic Book" panose="020B0503020102020204" pitchFamily="34" charset="0"/>
              </a:rPr>
              <a:pPr eaLnBrk="1" hangingPunct="1"/>
              <a:t>12</a:t>
            </a:fld>
            <a:endParaRPr lang="en-US" altLang="en-US">
              <a:solidFill>
                <a:srgbClr val="FFFFFF"/>
              </a:solidFill>
              <a:latin typeface="Franklin Gothic Book" panose="020B0503020102020204" pitchFamily="34" charset="0"/>
            </a:endParaRPr>
          </a:p>
        </p:txBody>
      </p:sp>
      <p:pic>
        <p:nvPicPr>
          <p:cNvPr id="13315" name="Picture 2" descr="sampter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000" y="381000"/>
            <a:ext cx="81534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6" name="Rectangle 3"/>
          <p:cNvSpPr>
            <a:spLocks noChangeArrowheads="1"/>
          </p:cNvSpPr>
          <p:nvPr/>
        </p:nvSpPr>
        <p:spPr bwMode="auto">
          <a:xfrm>
            <a:off x="3657600" y="6477000"/>
            <a:ext cx="4800600" cy="381000"/>
          </a:xfrm>
          <a:prstGeom prst="rect">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2000">
                <a:solidFill>
                  <a:srgbClr val="FFFF99"/>
                </a:solidFill>
                <a:latin typeface="Comic Sans MS" panose="030F0702030302020204" pitchFamily="66" charset="0"/>
                <a:cs typeface="Arial" panose="020B0604020202020204" pitchFamily="34" charset="0"/>
              </a:rPr>
              <a:t>SAMPLING BREAKDOWN</a:t>
            </a:r>
          </a:p>
        </p:txBody>
      </p:sp>
    </p:spTree>
    <p:extLst>
      <p:ext uri="{BB962C8B-B14F-4D97-AF65-F5344CB8AC3E}">
        <p14:creationId xmlns:p14="http://schemas.microsoft.com/office/powerpoint/2010/main" val="4058835674"/>
      </p:ext>
    </p:extLst>
  </p:cSld>
  <p:clrMapOvr>
    <a:masterClrMapping/>
  </p:clrMapOvr>
  <p:transition advTm="530"/>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8000"/>
                </a:solidFill>
                <a:latin typeface="Comic Sans MS" pitchFamily="66" charset="0"/>
              </a:rPr>
              <a:t>Types of Samples</a:t>
            </a:r>
            <a:endParaRPr lang="en-US" dirty="0"/>
          </a:p>
        </p:txBody>
      </p:sp>
      <p:sp>
        <p:nvSpPr>
          <p:cNvPr id="3" name="Content Placeholder 2"/>
          <p:cNvSpPr>
            <a:spLocks noGrp="1"/>
          </p:cNvSpPr>
          <p:nvPr>
            <p:ph idx="1"/>
          </p:nvPr>
        </p:nvSpPr>
        <p:spPr/>
        <p:txBody>
          <a:bodyPr>
            <a:normAutofit fontScale="92500" lnSpcReduction="10000"/>
          </a:bodyPr>
          <a:lstStyle/>
          <a:p>
            <a:r>
              <a:rPr lang="en-US" altLang="en-US" dirty="0">
                <a:solidFill>
                  <a:srgbClr val="0091DA"/>
                </a:solidFill>
                <a:latin typeface="Comic Sans MS" panose="030F0702030302020204" pitchFamily="66" charset="0"/>
              </a:rPr>
              <a:t>Probability (Random) Samples</a:t>
            </a:r>
            <a:endParaRPr lang="en-US" altLang="en-US" dirty="0">
              <a:solidFill>
                <a:srgbClr val="0091DA"/>
              </a:solidFill>
              <a:latin typeface="Comic Sans MS" panose="030F0702030302020204" pitchFamily="66" charset="0"/>
              <a:sym typeface="Wingdings" panose="05000000000000000000" pitchFamily="2" charset="2"/>
            </a:endParaRPr>
          </a:p>
          <a:p>
            <a:r>
              <a:rPr lang="en-US" altLang="en-US" dirty="0">
                <a:latin typeface="Comic Sans MS" panose="030F0702030302020204" pitchFamily="66" charset="0"/>
              </a:rPr>
              <a:t>Simple random sample</a:t>
            </a:r>
          </a:p>
          <a:p>
            <a:pPr lvl="1"/>
            <a:r>
              <a:rPr lang="en-US" altLang="en-US" dirty="0">
                <a:latin typeface="Comic Sans MS" panose="030F0702030302020204" pitchFamily="66" charset="0"/>
              </a:rPr>
              <a:t>Systematic random sample</a:t>
            </a:r>
          </a:p>
          <a:p>
            <a:pPr lvl="1"/>
            <a:r>
              <a:rPr lang="en-US" altLang="en-US" dirty="0">
                <a:latin typeface="Comic Sans MS" panose="030F0702030302020204" pitchFamily="66" charset="0"/>
              </a:rPr>
              <a:t>Stratified random sample</a:t>
            </a:r>
          </a:p>
          <a:p>
            <a:pPr lvl="1"/>
            <a:r>
              <a:rPr lang="en-US" altLang="en-US" dirty="0">
                <a:latin typeface="Comic Sans MS" panose="030F0702030302020204" pitchFamily="66" charset="0"/>
              </a:rPr>
              <a:t>Multistage sample</a:t>
            </a:r>
          </a:p>
          <a:p>
            <a:pPr lvl="1"/>
            <a:r>
              <a:rPr lang="en-US" altLang="en-US" dirty="0">
                <a:latin typeface="Comic Sans MS" panose="030F0702030302020204" pitchFamily="66" charset="0"/>
              </a:rPr>
              <a:t>Multiphase sample</a:t>
            </a:r>
          </a:p>
          <a:p>
            <a:pPr lvl="1"/>
            <a:r>
              <a:rPr lang="en-US" altLang="en-US" dirty="0">
                <a:latin typeface="Comic Sans MS" panose="030F0702030302020204" pitchFamily="66" charset="0"/>
              </a:rPr>
              <a:t>Cluster sample</a:t>
            </a:r>
          </a:p>
          <a:p>
            <a:r>
              <a:rPr lang="en-US" altLang="en-US" dirty="0">
                <a:solidFill>
                  <a:srgbClr val="0091DA"/>
                </a:solidFill>
                <a:latin typeface="Comic Sans MS" panose="030F0702030302020204" pitchFamily="66" charset="0"/>
              </a:rPr>
              <a:t>Non-Probability Samples</a:t>
            </a:r>
          </a:p>
          <a:p>
            <a:pPr lvl="1"/>
            <a:r>
              <a:rPr lang="en-US" altLang="en-US" dirty="0">
                <a:latin typeface="Comic Sans MS" panose="030F0702030302020204" pitchFamily="66" charset="0"/>
              </a:rPr>
              <a:t>Convenience sample</a:t>
            </a:r>
          </a:p>
          <a:p>
            <a:pPr lvl="1"/>
            <a:r>
              <a:rPr lang="en-US" altLang="en-US" dirty="0">
                <a:latin typeface="Comic Sans MS" panose="030F0702030302020204" pitchFamily="66" charset="0"/>
              </a:rPr>
              <a:t>Purposive sample</a:t>
            </a:r>
          </a:p>
          <a:p>
            <a:pPr lvl="1"/>
            <a:r>
              <a:rPr lang="en-US" altLang="en-US" dirty="0">
                <a:latin typeface="Comic Sans MS" panose="030F0702030302020204" pitchFamily="66" charset="0"/>
              </a:rPr>
              <a:t>Quota</a:t>
            </a:r>
          </a:p>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13</a:t>
            </a:fld>
            <a:endParaRPr lang="en-US" dirty="0"/>
          </a:p>
        </p:txBody>
      </p:sp>
    </p:spTree>
    <p:extLst>
      <p:ext uri="{BB962C8B-B14F-4D97-AF65-F5344CB8AC3E}">
        <p14:creationId xmlns:p14="http://schemas.microsoft.com/office/powerpoint/2010/main" val="13506617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Sample Size</a:t>
            </a:r>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14</a:t>
            </a:fld>
            <a:endParaRPr lang="en-US" dirty="0"/>
          </a:p>
        </p:txBody>
      </p:sp>
      <p:pic>
        <p:nvPicPr>
          <p:cNvPr id="1026" name="Picture 2" descr="An external file that holds a picture, illustration, etc.&#10;Object name is JHRS-5-7-g001.jp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680320" y="2336800"/>
            <a:ext cx="8755509" cy="42585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764656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Slide Number Placeholder 3"/>
          <p:cNvSpPr>
            <a:spLocks noGrp="1"/>
          </p:cNvSpPr>
          <p:nvPr>
            <p:ph type="sldNum" sz="quarter" idx="12"/>
          </p:nvPr>
        </p:nvSpPr>
        <p:spPr/>
        <p:txBody>
          <a:bodyPr/>
          <a:lstStyle/>
          <a:p>
            <a:fld id="{6D22F896-40B5-4ADD-8801-0D06FADFA095}" type="slidenum">
              <a:rPr lang="en-US" smtClean="0"/>
              <a:t>15</a:t>
            </a:fld>
            <a:endParaRPr lang="en-US" dirty="0"/>
          </a:p>
        </p:txBody>
      </p:sp>
      <p:pic>
        <p:nvPicPr>
          <p:cNvPr id="4098" name="Picture 2" descr="An external file that holds a picture, illustration, etc.&#10;Object name is JHRS-5-7-g002.jp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478604" y="2276272"/>
            <a:ext cx="7023370" cy="37159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806079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Slide Number Placeholder 3"/>
          <p:cNvSpPr>
            <a:spLocks noGrp="1"/>
          </p:cNvSpPr>
          <p:nvPr>
            <p:ph type="sldNum" sz="quarter" idx="12"/>
          </p:nvPr>
        </p:nvSpPr>
        <p:spPr/>
        <p:txBody>
          <a:bodyPr/>
          <a:lstStyle/>
          <a:p>
            <a:fld id="{6D22F896-40B5-4ADD-8801-0D06FADFA095}" type="slidenum">
              <a:rPr lang="en-US" smtClean="0"/>
              <a:t>16</a:t>
            </a:fld>
            <a:endParaRPr lang="en-US" dirty="0"/>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bwMode="auto">
          <a:xfrm>
            <a:off x="2315183" y="2373548"/>
            <a:ext cx="5603132" cy="32295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804822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85000" lnSpcReduction="20000"/>
          </a:bodyPr>
          <a:lstStyle/>
          <a:p>
            <a:r>
              <a:rPr lang="en-US" dirty="0"/>
              <a:t>The “outcome” expected under study should be considered. </a:t>
            </a:r>
            <a:endParaRPr lang="en-US" dirty="0" smtClean="0"/>
          </a:p>
          <a:p>
            <a:r>
              <a:rPr lang="en-US" dirty="0" smtClean="0"/>
              <a:t>There </a:t>
            </a:r>
            <a:r>
              <a:rPr lang="en-US" dirty="0"/>
              <a:t>are 3 possible categories of outcome. </a:t>
            </a:r>
            <a:endParaRPr lang="en-US" dirty="0" smtClean="0"/>
          </a:p>
          <a:p>
            <a:r>
              <a:rPr lang="en-US" dirty="0" smtClean="0"/>
              <a:t>The </a:t>
            </a:r>
            <a:r>
              <a:rPr lang="en-US" dirty="0"/>
              <a:t>first is a simple case where 2 alternatives exist: Yes/no, death/alive, vaccinated/not vaccinated, etc. </a:t>
            </a:r>
            <a:endParaRPr lang="en-US" dirty="0" smtClean="0"/>
          </a:p>
          <a:p>
            <a:r>
              <a:rPr lang="en-US" dirty="0" smtClean="0"/>
              <a:t>The </a:t>
            </a:r>
            <a:r>
              <a:rPr lang="en-US" dirty="0"/>
              <a:t>second category covers multiple, mutually exclusive alternatives such as religious beliefs or blood groups. For these 2 categories of outcome, the data are generally expressed as percentages or rates[</a:t>
            </a:r>
            <a:r>
              <a:rPr lang="en-US" dirty="0">
                <a:hlinkClick r:id="rId2"/>
              </a:rPr>
              <a:t>5</a:t>
            </a:r>
            <a:r>
              <a:rPr lang="en-US" dirty="0"/>
              <a:t>–</a:t>
            </a:r>
            <a:r>
              <a:rPr lang="en-US" dirty="0">
                <a:hlinkClick r:id="rId3"/>
              </a:rPr>
              <a:t>7</a:t>
            </a:r>
            <a:r>
              <a:rPr lang="en-US" dirty="0"/>
              <a:t>] The third category covers continuous response variables such as weight, height, blood pressure, VAS score, IL6, TNF-a, homocysteine </a:t>
            </a:r>
            <a:r>
              <a:rPr lang="en-US" dirty="0" err="1"/>
              <a:t>etc</a:t>
            </a:r>
            <a:r>
              <a:rPr lang="en-US" dirty="0"/>
              <a:t>, which are continuous measures and are summarized as means and standard deviations. The statistical methods appropriates the sample size based on which of these outcomes measure is critical for the study, for example, larger sample size is required to assess the categorical variable compared to continuous outcome variable.</a:t>
            </a:r>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17</a:t>
            </a:fld>
            <a:endParaRPr lang="en-US" dirty="0"/>
          </a:p>
        </p:txBody>
      </p:sp>
    </p:spTree>
    <p:extLst>
      <p:ext uri="{BB962C8B-B14F-4D97-AF65-F5344CB8AC3E}">
        <p14:creationId xmlns:p14="http://schemas.microsoft.com/office/powerpoint/2010/main" val="3976620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lnSpcReduction="10000"/>
          </a:bodyPr>
          <a:lstStyle/>
          <a:p>
            <a:r>
              <a:rPr lang="en-US" dirty="0"/>
              <a:t>Alpha level</a:t>
            </a:r>
          </a:p>
          <a:p>
            <a:r>
              <a:rPr lang="en-US" dirty="0"/>
              <a:t>The definition of alpha is the probability of detecting a significant difference when the treatments are equally effective or risk of false positive findings. The alpha level used in determining the sample size in most of academic research studies are either 0.05 or 0.01.[</a:t>
            </a:r>
            <a:r>
              <a:rPr lang="en-US" dirty="0">
                <a:hlinkClick r:id="rId2"/>
              </a:rPr>
              <a:t>7</a:t>
            </a:r>
            <a:r>
              <a:rPr lang="en-US" dirty="0"/>
              <a:t>] Lower the alpha level, larger is the sample size. For example, a study with alpha level of 0.01 requires more subjects when compared to a study with alpha level of 0.05 for similar outcome variable. Lower alpha </a:t>
            </a:r>
            <a:r>
              <a:rPr lang="en-US" dirty="0" err="1"/>
              <a:t>viz</a:t>
            </a:r>
            <a:r>
              <a:rPr lang="en-US" dirty="0"/>
              <a:t> 0.01 or less is used when the decisions based on the research are critical and the errors may cause substantial, financial, or personal harm.</a:t>
            </a:r>
          </a:p>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18</a:t>
            </a:fld>
            <a:endParaRPr lang="en-US" dirty="0"/>
          </a:p>
        </p:txBody>
      </p:sp>
    </p:spTree>
    <p:extLst>
      <p:ext uri="{BB962C8B-B14F-4D97-AF65-F5344CB8AC3E}">
        <p14:creationId xmlns:p14="http://schemas.microsoft.com/office/powerpoint/2010/main" val="7842343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a:t>Variance or standard deviation</a:t>
            </a:r>
          </a:p>
          <a:p>
            <a:r>
              <a:rPr lang="en-US" dirty="0"/>
              <a:t>The variance or standard deviation for sample size calculation is obtained either from previous studies or from pilot study. Larger the standard deviation, larger is the sample size required in a study. For example, in a study, with primary outcome variable is TNF-a, needs more subjects compared to a variable of birth weight, 10-point Vas score etc. as the natural variability of TNF-a is wide compared to others.</a:t>
            </a:r>
          </a:p>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19</a:t>
            </a:fld>
            <a:endParaRPr lang="en-US" dirty="0"/>
          </a:p>
        </p:txBody>
      </p:sp>
    </p:spTree>
    <p:extLst>
      <p:ext uri="{BB962C8B-B14F-4D97-AF65-F5344CB8AC3E}">
        <p14:creationId xmlns:p14="http://schemas.microsoft.com/office/powerpoint/2010/main" val="193541443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 for the day</a:t>
            </a:r>
            <a:endParaRPr lang="en-US" dirty="0"/>
          </a:p>
        </p:txBody>
      </p:sp>
      <p:sp>
        <p:nvSpPr>
          <p:cNvPr id="3" name="Content Placeholder 2"/>
          <p:cNvSpPr>
            <a:spLocks noGrp="1"/>
          </p:cNvSpPr>
          <p:nvPr>
            <p:ph idx="1"/>
          </p:nvPr>
        </p:nvSpPr>
        <p:spPr/>
        <p:txBody>
          <a:bodyPr/>
          <a:lstStyle/>
          <a:p>
            <a:r>
              <a:rPr lang="en-US" dirty="0" smtClean="0">
                <a:hlinkClick r:id="rId2" action="ppaction://hlinksldjump"/>
              </a:rPr>
              <a:t>Difference between Primary and Secondary Research</a:t>
            </a:r>
            <a:endParaRPr lang="en-US" dirty="0" smtClean="0"/>
          </a:p>
          <a:p>
            <a:r>
              <a:rPr lang="en-US" dirty="0" smtClean="0">
                <a:hlinkClick r:id="rId3" action="ppaction://hlinksldjump"/>
              </a:rPr>
              <a:t>Different Primary Research Options</a:t>
            </a:r>
            <a:endParaRPr lang="en-US" dirty="0" smtClean="0"/>
          </a:p>
          <a:p>
            <a:r>
              <a:rPr lang="en-US" dirty="0" smtClean="0">
                <a:hlinkClick r:id="rId4" action="ppaction://hlinksldjump"/>
              </a:rPr>
              <a:t>Questionnaires</a:t>
            </a:r>
            <a:endParaRPr lang="en-US" dirty="0" smtClean="0"/>
          </a:p>
          <a:p>
            <a:r>
              <a:rPr lang="en-US" dirty="0" smtClean="0">
                <a:hlinkClick r:id="rId5" action="ppaction://hlinksldjump"/>
              </a:rPr>
              <a:t>Sampling</a:t>
            </a:r>
            <a:endParaRPr lang="en-US" dirty="0" smtClean="0"/>
          </a:p>
          <a:p>
            <a:r>
              <a:rPr lang="en-US" dirty="0" smtClean="0">
                <a:hlinkClick r:id="rId6" action="ppaction://hlinksldjump"/>
              </a:rPr>
              <a:t>Evaluating the quality of measures</a:t>
            </a:r>
            <a:endParaRPr lang="en-US" dirty="0" smtClean="0"/>
          </a:p>
          <a:p>
            <a:r>
              <a:rPr lang="en-US" dirty="0" smtClean="0">
                <a:hlinkClick r:id="rId7" action="ppaction://hlinksldjump"/>
              </a:rPr>
              <a:t>Interviews</a:t>
            </a:r>
            <a:endParaRPr lang="en-US" dirty="0" smtClean="0"/>
          </a:p>
          <a:p>
            <a:r>
              <a:rPr lang="en-US" dirty="0" smtClean="0">
                <a:hlinkClick r:id="rId8" action="ppaction://hlinksldjump"/>
              </a:rPr>
              <a:t>Analysis Techniques</a:t>
            </a:r>
            <a:endParaRPr lang="en-US" dirty="0" smtClean="0"/>
          </a:p>
          <a:p>
            <a:endParaRPr lang="en-US" dirty="0" smtClean="0"/>
          </a:p>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2</a:t>
            </a:fld>
            <a:endParaRPr lang="en-US" dirty="0"/>
          </a:p>
        </p:txBody>
      </p:sp>
    </p:spTree>
    <p:extLst>
      <p:ext uri="{BB962C8B-B14F-4D97-AF65-F5344CB8AC3E}">
        <p14:creationId xmlns:p14="http://schemas.microsoft.com/office/powerpoint/2010/main" val="83847379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a:t>Minimum detectable difference</a:t>
            </a:r>
          </a:p>
          <a:p>
            <a:r>
              <a:rPr lang="en-US" dirty="0"/>
              <a:t>This is the expected difference or relationship between 2 independent samples, also known as the effect size. The obvious question is how to know the difference in a study, which is not conducted. If available, it may be useful to use the effect size found from prior studies. Where no previous study exists, the effect size is determined from literature review, logical assertion, and conjecture.</a:t>
            </a:r>
          </a:p>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20</a:t>
            </a:fld>
            <a:endParaRPr lang="en-US" dirty="0"/>
          </a:p>
        </p:txBody>
      </p:sp>
    </p:spTree>
    <p:extLst>
      <p:ext uri="{BB962C8B-B14F-4D97-AF65-F5344CB8AC3E}">
        <p14:creationId xmlns:p14="http://schemas.microsoft.com/office/powerpoint/2010/main" val="292795681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Slide Number Placeholder 3"/>
          <p:cNvSpPr>
            <a:spLocks noGrp="1"/>
          </p:cNvSpPr>
          <p:nvPr>
            <p:ph type="sldNum" sz="quarter" idx="12"/>
          </p:nvPr>
        </p:nvSpPr>
        <p:spPr/>
        <p:txBody>
          <a:bodyPr/>
          <a:lstStyle/>
          <a:p>
            <a:fld id="{6D22F896-40B5-4ADD-8801-0D06FADFA095}" type="slidenum">
              <a:rPr lang="en-US" smtClean="0"/>
              <a:t>21</a:t>
            </a:fld>
            <a:endParaRPr lang="en-US" dirty="0"/>
          </a:p>
        </p:txBody>
      </p:sp>
      <p:pic>
        <p:nvPicPr>
          <p:cNvPr id="6146" name="Picture 2" descr="An external file that holds a picture, illustration, etc.&#10;Object name is JHRS-5-7-g005.jp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80321" y="2130291"/>
            <a:ext cx="1751594" cy="65182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680321" y="3078236"/>
            <a:ext cx="9613861" cy="5909310"/>
          </a:xfrm>
          <a:prstGeom prst="rect">
            <a:avLst/>
          </a:prstGeom>
        </p:spPr>
        <p:txBody>
          <a:bodyPr wrap="square">
            <a:spAutoFit/>
          </a:bodyPr>
          <a:lstStyle/>
          <a:p>
            <a:r>
              <a:rPr lang="en-US" dirty="0">
                <a:solidFill>
                  <a:srgbClr val="000000"/>
                </a:solidFill>
                <a:latin typeface="Times New Roman" panose="02020603050405020304" pitchFamily="18" charset="0"/>
              </a:rPr>
              <a:t>D is the design effect reflects the sampling design used in </a:t>
            </a:r>
            <a:r>
              <a:rPr lang="en-US" dirty="0" smtClean="0">
                <a:solidFill>
                  <a:srgbClr val="000000"/>
                </a:solidFill>
                <a:latin typeface="Times New Roman" panose="02020603050405020304" pitchFamily="18" charset="0"/>
              </a:rPr>
              <a:t>the survey </a:t>
            </a:r>
            <a:r>
              <a:rPr lang="en-US" dirty="0">
                <a:solidFill>
                  <a:srgbClr val="000000"/>
                </a:solidFill>
                <a:latin typeface="Times New Roman" panose="02020603050405020304" pitchFamily="18" charset="0"/>
              </a:rPr>
              <a:t>type of study</a:t>
            </a:r>
            <a:r>
              <a:rPr lang="en-US" dirty="0" smtClean="0">
                <a:solidFill>
                  <a:srgbClr val="000000"/>
                </a:solidFill>
                <a:latin typeface="Times New Roman" panose="02020603050405020304" pitchFamily="18" charset="0"/>
              </a:rPr>
              <a:t>.</a:t>
            </a:r>
          </a:p>
          <a:p>
            <a:r>
              <a:rPr lang="en-US" dirty="0"/>
              <a:t>This is 1 for simple random sampling and higher values (usually 1 to 2) for other designs such as stratified, systematic, cluster random sampling </a:t>
            </a:r>
            <a:r>
              <a:rPr lang="en-US" dirty="0" err="1"/>
              <a:t>etc</a:t>
            </a:r>
            <a:r>
              <a:rPr lang="en-US" dirty="0"/>
              <a:t>, estimated to compensate for deviation from simple random sampling procedure. The design effect for cluster random sampling is taken as 1.5 to 2. For the purposive sampling, convenience or judgment sampling, D will cross 10. Higher the D, the more will be sample size required for a study. Simple random sampling is unlikely to be the sampling method in an actual filed survey. If another sampling method such as systematic, stratified, cluster sampling etc. is used, a larger sample size is likely to be needed because of the “design effect”</a:t>
            </a:r>
            <a:endParaRPr lang="en-US" dirty="0" smtClean="0">
              <a:solidFill>
                <a:srgbClr val="000000"/>
              </a:solidFill>
              <a:latin typeface="Times New Roman" panose="02020603050405020304" pitchFamily="18" charset="0"/>
            </a:endParaRPr>
          </a:p>
          <a:p>
            <a:endParaRPr lang="en-US" dirty="0">
              <a:solidFill>
                <a:srgbClr val="000000"/>
              </a:solidFill>
              <a:latin typeface="Times New Roman" panose="02020603050405020304" pitchFamily="18" charset="0"/>
            </a:endParaRPr>
          </a:p>
          <a:p>
            <a:endParaRPr lang="en-US" dirty="0" smtClean="0">
              <a:solidFill>
                <a:srgbClr val="000000"/>
              </a:solidFill>
              <a:latin typeface="Times New Roman" panose="02020603050405020304" pitchFamily="18" charset="0"/>
            </a:endParaRPr>
          </a:p>
          <a:p>
            <a:endParaRPr lang="en-US" dirty="0">
              <a:solidFill>
                <a:srgbClr val="000000"/>
              </a:solidFill>
              <a:latin typeface="Times New Roman" panose="02020603050405020304" pitchFamily="18" charset="0"/>
            </a:endParaRPr>
          </a:p>
          <a:p>
            <a:endParaRPr lang="en-US" dirty="0" smtClean="0">
              <a:solidFill>
                <a:srgbClr val="000000"/>
              </a:solidFill>
              <a:latin typeface="Times New Roman" panose="02020603050405020304" pitchFamily="18" charset="0"/>
            </a:endParaRPr>
          </a:p>
          <a:p>
            <a:endParaRPr lang="en-US" dirty="0">
              <a:solidFill>
                <a:srgbClr val="000000"/>
              </a:solidFill>
              <a:latin typeface="Times New Roman" panose="02020603050405020304" pitchFamily="18" charset="0"/>
            </a:endParaRPr>
          </a:p>
          <a:p>
            <a:endParaRPr lang="en-US" dirty="0" smtClean="0">
              <a:solidFill>
                <a:srgbClr val="000000"/>
              </a:solidFill>
              <a:latin typeface="Times New Roman" panose="02020603050405020304" pitchFamily="18" charset="0"/>
            </a:endParaRPr>
          </a:p>
          <a:p>
            <a:endParaRPr lang="en-US" dirty="0">
              <a:solidFill>
                <a:srgbClr val="000000"/>
              </a:solidFill>
              <a:latin typeface="Times New Roman" panose="02020603050405020304" pitchFamily="18" charset="0"/>
            </a:endParaRPr>
          </a:p>
          <a:p>
            <a:endParaRPr lang="en-US" dirty="0" smtClean="0">
              <a:solidFill>
                <a:srgbClr val="000000"/>
              </a:solidFill>
              <a:latin typeface="Times New Roman" panose="02020603050405020304" pitchFamily="18" charset="0"/>
            </a:endParaRPr>
          </a:p>
          <a:p>
            <a:endParaRPr lang="en-US" dirty="0">
              <a:solidFill>
                <a:srgbClr val="000000"/>
              </a:solidFill>
              <a:latin typeface="Times New Roman" panose="02020603050405020304" pitchFamily="18" charset="0"/>
            </a:endParaRPr>
          </a:p>
          <a:p>
            <a:endParaRPr lang="en-US" dirty="0" smtClean="0">
              <a:solidFill>
                <a:srgbClr val="000000"/>
              </a:solidFill>
              <a:latin typeface="Times New Roman" panose="02020603050405020304" pitchFamily="18" charset="0"/>
            </a:endParaRPr>
          </a:p>
          <a:p>
            <a:endParaRPr lang="en-US" dirty="0">
              <a:solidFill>
                <a:srgbClr val="000000"/>
              </a:solidFill>
              <a:latin typeface="Times New Roman" panose="02020603050405020304" pitchFamily="18" charset="0"/>
            </a:endParaRPr>
          </a:p>
          <a:p>
            <a:endParaRPr lang="en-US" dirty="0"/>
          </a:p>
        </p:txBody>
      </p:sp>
    </p:spTree>
    <p:extLst>
      <p:ext uri="{BB962C8B-B14F-4D97-AF65-F5344CB8AC3E}">
        <p14:creationId xmlns:p14="http://schemas.microsoft.com/office/powerpoint/2010/main" val="291305379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a:t>Example: Researcher interested to know the sample size for conducting a survey for measuring the prevalence of obesity in certain community. </a:t>
            </a:r>
            <a:endParaRPr lang="en-US" dirty="0" smtClean="0"/>
          </a:p>
          <a:p>
            <a:r>
              <a:rPr lang="en-US" dirty="0" smtClean="0"/>
              <a:t>Previous </a:t>
            </a:r>
            <a:r>
              <a:rPr lang="en-US" dirty="0"/>
              <a:t>literature gives the estimate of an obesity at 20% in the population to be surveyed, and assuming 95% confidence interval or 5% level of significance and 10% margin of error, the sample size can be calculated as follow as</a:t>
            </a:r>
            <a:r>
              <a:rPr lang="en-US" dirty="0" smtClean="0"/>
              <a:t>;</a:t>
            </a:r>
          </a:p>
          <a:p>
            <a:r>
              <a:rPr lang="pt-BR" dirty="0"/>
              <a:t>N = (Z</a:t>
            </a:r>
            <a:r>
              <a:rPr lang="pt-BR" baseline="-25000" dirty="0"/>
              <a:t>α/2</a:t>
            </a:r>
            <a:r>
              <a:rPr lang="pt-BR" dirty="0"/>
              <a:t>)</a:t>
            </a:r>
            <a:r>
              <a:rPr lang="pt-BR" baseline="30000" dirty="0"/>
              <a:t>2</a:t>
            </a:r>
            <a:r>
              <a:rPr lang="pt-BR" dirty="0"/>
              <a:t> P(1-P)*1 / E</a:t>
            </a:r>
            <a:r>
              <a:rPr lang="pt-BR" baseline="30000" dirty="0"/>
              <a:t>2</a:t>
            </a:r>
            <a:r>
              <a:rPr lang="pt-BR" dirty="0"/>
              <a:t> = (1.96)</a:t>
            </a:r>
            <a:r>
              <a:rPr lang="pt-BR" baseline="30000" dirty="0"/>
              <a:t>2</a:t>
            </a:r>
            <a:r>
              <a:rPr lang="pt-BR" dirty="0"/>
              <a:t>*0.20*(1-0.20)/(0.1*0.20)</a:t>
            </a:r>
            <a:r>
              <a:rPr lang="pt-BR" baseline="30000" dirty="0"/>
              <a:t>2</a:t>
            </a:r>
            <a:r>
              <a:rPr lang="pt-BR" dirty="0"/>
              <a:t> = 3.8416*0.16/(0.02)</a:t>
            </a:r>
            <a:r>
              <a:rPr lang="pt-BR" baseline="30000" dirty="0"/>
              <a:t>2</a:t>
            </a:r>
            <a:r>
              <a:rPr lang="pt-BR" dirty="0"/>
              <a:t> = 1537</a:t>
            </a:r>
            <a:endParaRPr lang="en-US" dirty="0" smtClean="0"/>
          </a:p>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22</a:t>
            </a:fld>
            <a:endParaRPr lang="en-US" dirty="0"/>
          </a:p>
        </p:txBody>
      </p:sp>
    </p:spTree>
    <p:extLst>
      <p:ext uri="{BB962C8B-B14F-4D97-AF65-F5344CB8AC3E}">
        <p14:creationId xmlns:p14="http://schemas.microsoft.com/office/powerpoint/2010/main" val="371131384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Evaluating the quality of measures</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Key indicators are:</a:t>
            </a:r>
          </a:p>
          <a:p>
            <a:r>
              <a:rPr lang="en-US" dirty="0" smtClean="0"/>
              <a:t>Reliability</a:t>
            </a:r>
          </a:p>
          <a:p>
            <a:r>
              <a:rPr lang="en-US" dirty="0" smtClean="0"/>
              <a:t>Validity</a:t>
            </a:r>
          </a:p>
          <a:p>
            <a:r>
              <a:rPr lang="en-US" dirty="0"/>
              <a:t>According to </a:t>
            </a:r>
            <a:r>
              <a:rPr lang="en-US" dirty="0" smtClean="0"/>
              <a:t>classical test </a:t>
            </a:r>
            <a:r>
              <a:rPr lang="en-US" dirty="0"/>
              <a:t>theory, any score obtained by </a:t>
            </a:r>
            <a:r>
              <a:rPr lang="en-US" dirty="0" smtClean="0"/>
              <a:t>a measuring </a:t>
            </a:r>
            <a:r>
              <a:rPr lang="en-US" dirty="0"/>
              <a:t>instrument (the </a:t>
            </a:r>
            <a:r>
              <a:rPr lang="en-US" dirty="0" smtClean="0"/>
              <a:t>observed score</a:t>
            </a:r>
            <a:r>
              <a:rPr lang="en-US" dirty="0"/>
              <a:t>) is composed of both the “</a:t>
            </a:r>
            <a:r>
              <a:rPr lang="en-US" dirty="0" smtClean="0"/>
              <a:t>true” score</a:t>
            </a:r>
            <a:r>
              <a:rPr lang="en-US" dirty="0"/>
              <a:t>, which is unknown, and “</a:t>
            </a:r>
            <a:r>
              <a:rPr lang="en-US" dirty="0" smtClean="0"/>
              <a:t>error” in </a:t>
            </a:r>
            <a:r>
              <a:rPr lang="en-US" dirty="0"/>
              <a:t>the measurement process</a:t>
            </a:r>
            <a:r>
              <a:rPr lang="en-US" dirty="0" smtClean="0"/>
              <a:t>.</a:t>
            </a:r>
          </a:p>
          <a:p>
            <a:endParaRPr lang="en-US" dirty="0"/>
          </a:p>
          <a:p>
            <a:endParaRPr lang="en-US" dirty="0" smtClean="0"/>
          </a:p>
          <a:p>
            <a:endParaRPr lang="en-US" dirty="0"/>
          </a:p>
          <a:p>
            <a:r>
              <a:rPr lang="en-US" dirty="0" smtClean="0">
                <a:hlinkClick r:id="rId2" action="ppaction://hlinksldjump"/>
              </a:rPr>
              <a:t>Back</a:t>
            </a:r>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23</a:t>
            </a:fld>
            <a:endParaRPr lang="en-US" dirty="0"/>
          </a:p>
        </p:txBody>
      </p:sp>
    </p:spTree>
    <p:extLst>
      <p:ext uri="{BB962C8B-B14F-4D97-AF65-F5344CB8AC3E}">
        <p14:creationId xmlns:p14="http://schemas.microsoft.com/office/powerpoint/2010/main" val="248097022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lnSpcReduction="10000"/>
          </a:bodyPr>
          <a:lstStyle/>
          <a:p>
            <a:r>
              <a:rPr lang="en-US" dirty="0"/>
              <a:t>Reliability estimates are used </a:t>
            </a:r>
            <a:r>
              <a:rPr lang="en-US" dirty="0" smtClean="0"/>
              <a:t>to evaluate </a:t>
            </a:r>
          </a:p>
          <a:p>
            <a:r>
              <a:rPr lang="en-US" dirty="0" smtClean="0"/>
              <a:t>(</a:t>
            </a:r>
            <a:r>
              <a:rPr lang="en-US" dirty="0"/>
              <a:t>1) the stability of </a:t>
            </a:r>
            <a:r>
              <a:rPr lang="en-US" dirty="0" smtClean="0"/>
              <a:t>measures administered </a:t>
            </a:r>
            <a:r>
              <a:rPr lang="en-US" dirty="0"/>
              <a:t>at different times </a:t>
            </a:r>
            <a:r>
              <a:rPr lang="en-US" dirty="0" smtClean="0"/>
              <a:t>to the </a:t>
            </a:r>
            <a:r>
              <a:rPr lang="en-US" dirty="0"/>
              <a:t>same individuals or using </a:t>
            </a:r>
            <a:r>
              <a:rPr lang="en-US" dirty="0" smtClean="0"/>
              <a:t>the same </a:t>
            </a:r>
            <a:r>
              <a:rPr lang="en-US" dirty="0"/>
              <a:t>standard (test–retest reliability)</a:t>
            </a:r>
          </a:p>
          <a:p>
            <a:pPr marL="0" indent="0">
              <a:buNone/>
            </a:pPr>
            <a:r>
              <a:rPr lang="en-US" dirty="0" smtClean="0"/>
              <a:t>	or </a:t>
            </a:r>
          </a:p>
          <a:p>
            <a:r>
              <a:rPr lang="en-US" dirty="0" smtClean="0"/>
              <a:t>(</a:t>
            </a:r>
            <a:r>
              <a:rPr lang="en-US" dirty="0"/>
              <a:t>2) the equivalence of sets </a:t>
            </a:r>
            <a:r>
              <a:rPr lang="en-US" dirty="0" smtClean="0"/>
              <a:t>of items </a:t>
            </a:r>
            <a:r>
              <a:rPr lang="en-US" dirty="0"/>
              <a:t>from the same test (</a:t>
            </a:r>
            <a:r>
              <a:rPr lang="en-US" dirty="0" smtClean="0"/>
              <a:t>internal consistency</a:t>
            </a:r>
            <a:r>
              <a:rPr lang="en-US" dirty="0"/>
              <a:t>) or of different </a:t>
            </a:r>
            <a:r>
              <a:rPr lang="en-US" dirty="0" smtClean="0"/>
              <a:t>observers scoring </a:t>
            </a:r>
            <a:r>
              <a:rPr lang="en-US" dirty="0"/>
              <a:t>a behavior or event </a:t>
            </a:r>
            <a:r>
              <a:rPr lang="en-US" dirty="0" smtClean="0"/>
              <a:t>using the </a:t>
            </a:r>
            <a:r>
              <a:rPr lang="en-US" dirty="0"/>
              <a:t>same instrument (</a:t>
            </a:r>
            <a:r>
              <a:rPr lang="en-US" dirty="0" smtClean="0"/>
              <a:t>interrater reliability).</a:t>
            </a:r>
          </a:p>
          <a:p>
            <a:r>
              <a:rPr lang="en-US" dirty="0"/>
              <a:t>Reliability </a:t>
            </a:r>
            <a:r>
              <a:rPr lang="en-US" dirty="0" smtClean="0"/>
              <a:t>coefficients range </a:t>
            </a:r>
            <a:r>
              <a:rPr lang="en-US" dirty="0"/>
              <a:t>from 0.00 to 1.00, with </a:t>
            </a:r>
            <a:r>
              <a:rPr lang="en-US" dirty="0" smtClean="0"/>
              <a:t>higher coefficients </a:t>
            </a:r>
            <a:r>
              <a:rPr lang="en-US" dirty="0"/>
              <a:t>indicating higher </a:t>
            </a:r>
            <a:r>
              <a:rPr lang="en-US" dirty="0" smtClean="0"/>
              <a:t>levels of </a:t>
            </a:r>
            <a:r>
              <a:rPr lang="en-US" dirty="0"/>
              <a:t>reliability.</a:t>
            </a:r>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24</a:t>
            </a:fld>
            <a:endParaRPr lang="en-US" dirty="0"/>
          </a:p>
        </p:txBody>
      </p:sp>
    </p:spTree>
    <p:extLst>
      <p:ext uri="{BB962C8B-B14F-4D97-AF65-F5344CB8AC3E}">
        <p14:creationId xmlns:p14="http://schemas.microsoft.com/office/powerpoint/2010/main" val="379401591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92500" lnSpcReduction="20000"/>
          </a:bodyPr>
          <a:lstStyle/>
          <a:p>
            <a:r>
              <a:rPr lang="en-US" i="1" dirty="0" smtClean="0"/>
              <a:t>Stability-</a:t>
            </a:r>
            <a:r>
              <a:rPr lang="en-US" dirty="0" smtClean="0"/>
              <a:t>Stability </a:t>
            </a:r>
            <a:r>
              <a:rPr lang="en-US" dirty="0"/>
              <a:t>of </a:t>
            </a:r>
            <a:r>
              <a:rPr lang="en-US" dirty="0" smtClean="0"/>
              <a:t>measurement, or </a:t>
            </a:r>
            <a:r>
              <a:rPr lang="en-US" dirty="0"/>
              <a:t>test–retest reliability, </a:t>
            </a:r>
            <a:r>
              <a:rPr lang="en-US" dirty="0" smtClean="0"/>
              <a:t>is determined </a:t>
            </a:r>
            <a:r>
              <a:rPr lang="en-US" dirty="0"/>
              <a:t>by administering a </a:t>
            </a:r>
            <a:r>
              <a:rPr lang="en-US" dirty="0" smtClean="0"/>
              <a:t>test at </a:t>
            </a:r>
            <a:r>
              <a:rPr lang="en-US" dirty="0"/>
              <a:t>two different points in time </a:t>
            </a:r>
            <a:r>
              <a:rPr lang="en-US" dirty="0" smtClean="0"/>
              <a:t>to the </a:t>
            </a:r>
            <a:r>
              <a:rPr lang="en-US" dirty="0"/>
              <a:t>same individuals and </a:t>
            </a:r>
            <a:r>
              <a:rPr lang="en-US" dirty="0" smtClean="0"/>
              <a:t>determining the </a:t>
            </a:r>
            <a:r>
              <a:rPr lang="en-US" dirty="0"/>
              <a:t>correlation or strength </a:t>
            </a:r>
            <a:r>
              <a:rPr lang="en-US" dirty="0" smtClean="0"/>
              <a:t>of association </a:t>
            </a:r>
            <a:r>
              <a:rPr lang="en-US" dirty="0"/>
              <a:t>of the two sets of scores</a:t>
            </a:r>
            <a:r>
              <a:rPr lang="en-US" dirty="0" smtClean="0"/>
              <a:t>.</a:t>
            </a:r>
          </a:p>
          <a:p>
            <a:r>
              <a:rPr lang="en-US" i="1" dirty="0"/>
              <a:t>Internal consistency. </a:t>
            </a:r>
            <a:r>
              <a:rPr lang="en-US" dirty="0"/>
              <a:t>Internal </a:t>
            </a:r>
            <a:r>
              <a:rPr lang="en-US" dirty="0" smtClean="0"/>
              <a:t>consistency gives </a:t>
            </a:r>
            <a:r>
              <a:rPr lang="en-US" dirty="0"/>
              <a:t>an estimate of </a:t>
            </a:r>
            <a:r>
              <a:rPr lang="en-US" dirty="0" smtClean="0"/>
              <a:t>the equivalence </a:t>
            </a:r>
            <a:r>
              <a:rPr lang="en-US" dirty="0"/>
              <a:t>of sets of items </a:t>
            </a:r>
            <a:r>
              <a:rPr lang="en-US" dirty="0" smtClean="0"/>
              <a:t>from the </a:t>
            </a:r>
            <a:r>
              <a:rPr lang="en-US" dirty="0"/>
              <a:t>same test (e.g., a set of </a:t>
            </a:r>
            <a:r>
              <a:rPr lang="en-US" dirty="0" smtClean="0"/>
              <a:t>questions aimed </a:t>
            </a:r>
            <a:r>
              <a:rPr lang="en-US" dirty="0"/>
              <a:t>at assessing quality of life </a:t>
            </a:r>
            <a:r>
              <a:rPr lang="en-US" dirty="0" smtClean="0"/>
              <a:t>or disease </a:t>
            </a:r>
            <a:r>
              <a:rPr lang="en-US" dirty="0"/>
              <a:t>severity). </a:t>
            </a:r>
            <a:r>
              <a:rPr lang="en-US" dirty="0" smtClean="0"/>
              <a:t>The coefficient</a:t>
            </a:r>
            <a:r>
              <a:rPr lang="en-US" dirty="0"/>
              <a:t> </a:t>
            </a:r>
            <a:r>
              <a:rPr lang="en-US" dirty="0" smtClean="0"/>
              <a:t>of </a:t>
            </a:r>
            <a:r>
              <a:rPr lang="en-US" dirty="0"/>
              <a:t>internal consistency provides </a:t>
            </a:r>
            <a:r>
              <a:rPr lang="en-US" dirty="0" smtClean="0"/>
              <a:t>an estimate </a:t>
            </a:r>
            <a:r>
              <a:rPr lang="en-US" dirty="0"/>
              <a:t>of </a:t>
            </a:r>
            <a:r>
              <a:rPr lang="en-US" dirty="0" smtClean="0"/>
              <a:t>the reliability </a:t>
            </a:r>
            <a:r>
              <a:rPr lang="en-US" dirty="0"/>
              <a:t>of </a:t>
            </a:r>
            <a:r>
              <a:rPr lang="en-US" dirty="0" smtClean="0"/>
              <a:t>measurement and </a:t>
            </a:r>
            <a:r>
              <a:rPr lang="en-US" dirty="0"/>
              <a:t>is based on the </a:t>
            </a:r>
            <a:r>
              <a:rPr lang="en-US" dirty="0" smtClean="0"/>
              <a:t>assumption </a:t>
            </a:r>
            <a:r>
              <a:rPr lang="en-US" dirty="0"/>
              <a:t>that items measuring the </a:t>
            </a:r>
            <a:r>
              <a:rPr lang="en-US" dirty="0" smtClean="0"/>
              <a:t>same construct </a:t>
            </a:r>
            <a:r>
              <a:rPr lang="en-US" dirty="0"/>
              <a:t>should correlate. </a:t>
            </a:r>
            <a:r>
              <a:rPr lang="en-US" dirty="0" smtClean="0"/>
              <a:t>Perhaps the </a:t>
            </a:r>
            <a:r>
              <a:rPr lang="en-US" dirty="0"/>
              <a:t>most widely used method </a:t>
            </a:r>
            <a:r>
              <a:rPr lang="en-US" dirty="0" smtClean="0"/>
              <a:t>for estimating </a:t>
            </a:r>
            <a:r>
              <a:rPr lang="en-US" dirty="0"/>
              <a:t>internal </a:t>
            </a:r>
            <a:r>
              <a:rPr lang="en-US" dirty="0" smtClean="0"/>
              <a:t>consistency reliability </a:t>
            </a:r>
            <a:r>
              <a:rPr lang="en-US" dirty="0"/>
              <a:t>is Cronbach’s </a:t>
            </a:r>
            <a:r>
              <a:rPr lang="en-US" dirty="0" smtClean="0"/>
              <a:t>alpha.</a:t>
            </a:r>
            <a:endParaRPr lang="en-US" dirty="0"/>
          </a:p>
          <a:p>
            <a:r>
              <a:rPr lang="en-US" dirty="0"/>
              <a:t>Cronbach’s alpha is a function of </a:t>
            </a:r>
            <a:r>
              <a:rPr lang="en-US" dirty="0" smtClean="0"/>
              <a:t>the average inter correlations </a:t>
            </a:r>
            <a:r>
              <a:rPr lang="en-US" dirty="0"/>
              <a:t>of </a:t>
            </a:r>
            <a:r>
              <a:rPr lang="en-US" dirty="0" smtClean="0"/>
              <a:t>items and </a:t>
            </a:r>
            <a:r>
              <a:rPr lang="en-US" dirty="0"/>
              <a:t>the number of items in the scale.</a:t>
            </a:r>
            <a:endParaRPr lang="en-US" dirty="0" smtClean="0"/>
          </a:p>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25</a:t>
            </a:fld>
            <a:endParaRPr lang="en-US" dirty="0"/>
          </a:p>
        </p:txBody>
      </p:sp>
    </p:spTree>
    <p:extLst>
      <p:ext uri="{BB962C8B-B14F-4D97-AF65-F5344CB8AC3E}">
        <p14:creationId xmlns:p14="http://schemas.microsoft.com/office/powerpoint/2010/main" val="38447884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r>
              <a:rPr lang="en-US" i="1" dirty="0"/>
              <a:t>Interrater reliability. </a:t>
            </a:r>
            <a:r>
              <a:rPr lang="en-US" dirty="0" smtClean="0"/>
              <a:t>Interrater reliability </a:t>
            </a:r>
            <a:r>
              <a:rPr lang="en-US" dirty="0"/>
              <a:t>(also called </a:t>
            </a:r>
            <a:r>
              <a:rPr lang="en-US" dirty="0" smtClean="0"/>
              <a:t>inter observer agreement</a:t>
            </a:r>
            <a:r>
              <a:rPr lang="en-US" dirty="0"/>
              <a:t>) establishes the </a:t>
            </a:r>
            <a:r>
              <a:rPr lang="en-US" dirty="0" smtClean="0"/>
              <a:t>equivalence of </a:t>
            </a:r>
            <a:r>
              <a:rPr lang="en-US" dirty="0"/>
              <a:t>ratings obtained with </a:t>
            </a:r>
            <a:r>
              <a:rPr lang="en-US" dirty="0" smtClean="0"/>
              <a:t>an instrument </a:t>
            </a:r>
            <a:r>
              <a:rPr lang="en-US" dirty="0"/>
              <a:t>when used by </a:t>
            </a:r>
            <a:r>
              <a:rPr lang="en-US" dirty="0" smtClean="0"/>
              <a:t>different observers.</a:t>
            </a:r>
          </a:p>
          <a:p>
            <a:r>
              <a:rPr lang="en-US" dirty="0" smtClean="0"/>
              <a:t>Reliability </a:t>
            </a:r>
            <a:r>
              <a:rPr lang="en-US" dirty="0"/>
              <a:t>is determined </a:t>
            </a:r>
            <a:r>
              <a:rPr lang="en-US" dirty="0" smtClean="0"/>
              <a:t>by the </a:t>
            </a:r>
            <a:r>
              <a:rPr lang="en-US" dirty="0"/>
              <a:t>correlation of the scores from </a:t>
            </a:r>
            <a:r>
              <a:rPr lang="en-US" dirty="0" smtClean="0"/>
              <a:t>two or </a:t>
            </a:r>
            <a:r>
              <a:rPr lang="en-US" dirty="0"/>
              <a:t>more independent raters (for </a:t>
            </a:r>
            <a:r>
              <a:rPr lang="en-US" dirty="0" smtClean="0"/>
              <a:t>ratings on </a:t>
            </a:r>
            <a:r>
              <a:rPr lang="en-US" dirty="0"/>
              <a:t>a continuum) or the </a:t>
            </a:r>
            <a:r>
              <a:rPr lang="en-US" dirty="0" smtClean="0"/>
              <a:t>coefficient of </a:t>
            </a:r>
            <a:r>
              <a:rPr lang="en-US" dirty="0"/>
              <a:t>agreement of the </a:t>
            </a:r>
            <a:r>
              <a:rPr lang="en-US" dirty="0" smtClean="0"/>
              <a:t>judgments of </a:t>
            </a:r>
            <a:r>
              <a:rPr lang="en-US" dirty="0"/>
              <a:t>the raters</a:t>
            </a:r>
            <a:r>
              <a:rPr lang="en-US" dirty="0" smtClean="0"/>
              <a:t>.</a:t>
            </a:r>
          </a:p>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26</a:t>
            </a:fld>
            <a:endParaRPr lang="en-US" dirty="0"/>
          </a:p>
        </p:txBody>
      </p:sp>
    </p:spTree>
    <p:extLst>
      <p:ext uri="{BB962C8B-B14F-4D97-AF65-F5344CB8AC3E}">
        <p14:creationId xmlns:p14="http://schemas.microsoft.com/office/powerpoint/2010/main" val="114948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r>
              <a:rPr lang="en-US" b="1" dirty="0"/>
              <a:t>Validity. </a:t>
            </a:r>
            <a:r>
              <a:rPr lang="en-US" dirty="0"/>
              <a:t>Validity is often </a:t>
            </a:r>
            <a:r>
              <a:rPr lang="en-US" dirty="0" smtClean="0"/>
              <a:t>defined as </a:t>
            </a:r>
            <a:r>
              <a:rPr lang="en-US" dirty="0"/>
              <a:t>the extent to which an </a:t>
            </a:r>
            <a:r>
              <a:rPr lang="en-US" dirty="0" smtClean="0"/>
              <a:t>instrument measures </a:t>
            </a:r>
            <a:r>
              <a:rPr lang="en-US" dirty="0"/>
              <a:t>what it purports to </a:t>
            </a:r>
            <a:r>
              <a:rPr lang="en-US" dirty="0" smtClean="0"/>
              <a:t>measure. Validity </a:t>
            </a:r>
            <a:r>
              <a:rPr lang="en-US" dirty="0"/>
              <a:t>requires that an </a:t>
            </a:r>
            <a:r>
              <a:rPr lang="en-US" dirty="0" smtClean="0"/>
              <a:t>instrument is </a:t>
            </a:r>
            <a:r>
              <a:rPr lang="en-US" dirty="0"/>
              <a:t>reliable, but an </a:t>
            </a:r>
            <a:r>
              <a:rPr lang="en-US" dirty="0" smtClean="0"/>
              <a:t>instrument can </a:t>
            </a:r>
            <a:r>
              <a:rPr lang="en-US" dirty="0"/>
              <a:t>be reliable without being valid.</a:t>
            </a:r>
          </a:p>
          <a:p>
            <a:r>
              <a:rPr lang="en-US" dirty="0"/>
              <a:t>For example, a scale that is </a:t>
            </a:r>
            <a:r>
              <a:rPr lang="en-US" dirty="0" smtClean="0"/>
              <a:t>incorrectly calibrated </a:t>
            </a:r>
            <a:r>
              <a:rPr lang="en-US" dirty="0"/>
              <a:t>may yield exactly </a:t>
            </a:r>
            <a:r>
              <a:rPr lang="en-US" dirty="0" smtClean="0"/>
              <a:t>the same</a:t>
            </a:r>
            <a:r>
              <a:rPr lang="en-US" dirty="0"/>
              <a:t>, albeit inaccurate, weight values</a:t>
            </a:r>
            <a:r>
              <a:rPr lang="en-US" dirty="0" smtClean="0"/>
              <a:t>.</a:t>
            </a:r>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27</a:t>
            </a:fld>
            <a:endParaRPr lang="en-US" dirty="0"/>
          </a:p>
        </p:txBody>
      </p:sp>
    </p:spTree>
    <p:extLst>
      <p:ext uri="{BB962C8B-B14F-4D97-AF65-F5344CB8AC3E}">
        <p14:creationId xmlns:p14="http://schemas.microsoft.com/office/powerpoint/2010/main" val="16264228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i="1" dirty="0"/>
              <a:t>Construct validity. </a:t>
            </a:r>
            <a:r>
              <a:rPr lang="en-US" dirty="0"/>
              <a:t>This type of validity is a judgment based on the accumulation of evidence from numerous studies using a specific measuring instrument. Evaluation of construct validity requires examining the relationship of the measure being evaluated with variables known to be related or theoretically related to the construct measured by the instrument</a:t>
            </a:r>
            <a:r>
              <a:rPr lang="en-US" dirty="0" smtClean="0"/>
              <a:t>.</a:t>
            </a:r>
          </a:p>
          <a:p>
            <a:r>
              <a:rPr lang="en-US" i="1" dirty="0"/>
              <a:t>Content validity. </a:t>
            </a:r>
            <a:r>
              <a:rPr lang="en-US" dirty="0"/>
              <a:t>This type of validity addresses how well the items developed to operationalize a construct provide an adequate and representative sample of all the items that might measure the construct of interest</a:t>
            </a:r>
            <a:r>
              <a:rPr lang="en-US" dirty="0" smtClean="0"/>
              <a:t>.</a:t>
            </a:r>
          </a:p>
          <a:p>
            <a:endParaRPr lang="en-US" dirty="0"/>
          </a:p>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28</a:t>
            </a:fld>
            <a:endParaRPr lang="en-US" dirty="0"/>
          </a:p>
        </p:txBody>
      </p:sp>
    </p:spTree>
    <p:extLst>
      <p:ext uri="{BB962C8B-B14F-4D97-AF65-F5344CB8AC3E}">
        <p14:creationId xmlns:p14="http://schemas.microsoft.com/office/powerpoint/2010/main" val="7200289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i="1" dirty="0"/>
              <a:t>Criterion-related validity. </a:t>
            </a:r>
            <a:r>
              <a:rPr lang="en-US" dirty="0"/>
              <a:t>This </a:t>
            </a:r>
            <a:r>
              <a:rPr lang="en-US" dirty="0" smtClean="0"/>
              <a:t>type of </a:t>
            </a:r>
            <a:r>
              <a:rPr lang="en-US" dirty="0"/>
              <a:t>validity provides evidence </a:t>
            </a:r>
            <a:r>
              <a:rPr lang="en-US" dirty="0" smtClean="0"/>
              <a:t>about how </a:t>
            </a:r>
            <a:r>
              <a:rPr lang="en-US" dirty="0"/>
              <a:t>well scores on the new </a:t>
            </a:r>
            <a:r>
              <a:rPr lang="en-US" dirty="0" smtClean="0"/>
              <a:t>measure correlate </a:t>
            </a:r>
            <a:r>
              <a:rPr lang="en-US" dirty="0"/>
              <a:t>with other measures </a:t>
            </a:r>
            <a:r>
              <a:rPr lang="en-US" dirty="0" smtClean="0"/>
              <a:t>of the </a:t>
            </a:r>
            <a:r>
              <a:rPr lang="en-US" dirty="0"/>
              <a:t>same construct or very </a:t>
            </a:r>
            <a:r>
              <a:rPr lang="en-US" dirty="0" smtClean="0"/>
              <a:t>similar underlying </a:t>
            </a:r>
            <a:r>
              <a:rPr lang="en-US" dirty="0"/>
              <a:t>constructs that </a:t>
            </a:r>
            <a:r>
              <a:rPr lang="en-US" dirty="0" smtClean="0"/>
              <a:t>theoretically should </a:t>
            </a:r>
            <a:r>
              <a:rPr lang="en-US" dirty="0"/>
              <a:t>be related.</a:t>
            </a:r>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29</a:t>
            </a:fld>
            <a:endParaRPr lang="en-US" dirty="0"/>
          </a:p>
        </p:txBody>
      </p:sp>
    </p:spTree>
    <p:extLst>
      <p:ext uri="{BB962C8B-B14F-4D97-AF65-F5344CB8AC3E}">
        <p14:creationId xmlns:p14="http://schemas.microsoft.com/office/powerpoint/2010/main" val="28680935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The Difference between...</a:t>
            </a:r>
            <a:endParaRPr lang="en-US" dirty="0"/>
          </a:p>
        </p:txBody>
      </p:sp>
      <p:sp>
        <p:nvSpPr>
          <p:cNvPr id="3" name="Content Placeholder 2"/>
          <p:cNvSpPr>
            <a:spLocks noGrp="1"/>
          </p:cNvSpPr>
          <p:nvPr>
            <p:ph idx="1"/>
          </p:nvPr>
        </p:nvSpPr>
        <p:spPr/>
        <p:txBody>
          <a:bodyPr>
            <a:normAutofit lnSpcReduction="10000"/>
          </a:bodyPr>
          <a:lstStyle/>
          <a:p>
            <a:pPr marL="0" indent="0">
              <a:buNone/>
            </a:pPr>
            <a:r>
              <a:rPr lang="en-GB" b="1" dirty="0"/>
              <a:t>Primary Research</a:t>
            </a:r>
          </a:p>
          <a:p>
            <a:r>
              <a:rPr lang="en-GB" dirty="0"/>
              <a:t>New and original - no one's done it before</a:t>
            </a:r>
          </a:p>
          <a:p>
            <a:r>
              <a:rPr lang="en-GB" dirty="0"/>
              <a:t>Usually has a specific purpose</a:t>
            </a:r>
          </a:p>
          <a:p>
            <a:pPr marL="0" indent="0">
              <a:buNone/>
            </a:pPr>
            <a:r>
              <a:rPr lang="en-GB" b="1" dirty="0"/>
              <a:t>Secondary Research</a:t>
            </a:r>
          </a:p>
          <a:p>
            <a:r>
              <a:rPr lang="en-GB" dirty="0"/>
              <a:t>Research done by somebody else</a:t>
            </a:r>
          </a:p>
          <a:p>
            <a:r>
              <a:rPr lang="en-GB" dirty="0"/>
              <a:t>One resource won’t be enough to answer </a:t>
            </a:r>
            <a:r>
              <a:rPr lang="en-GB" dirty="0" smtClean="0"/>
              <a:t>your </a:t>
            </a:r>
            <a:r>
              <a:rPr lang="en-GB" dirty="0" smtClean="0"/>
              <a:t>question</a:t>
            </a:r>
          </a:p>
          <a:p>
            <a:endParaRPr lang="en-GB" dirty="0"/>
          </a:p>
          <a:p>
            <a:pPr marL="0" indent="0">
              <a:buNone/>
            </a:pPr>
            <a:r>
              <a:rPr lang="en-GB" dirty="0" smtClean="0">
                <a:hlinkClick r:id="rId2" action="ppaction://hlinksldjump"/>
              </a:rPr>
              <a:t>Back</a:t>
            </a:r>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3</a:t>
            </a:fld>
            <a:endParaRPr lang="en-US" dirty="0"/>
          </a:p>
        </p:txBody>
      </p:sp>
    </p:spTree>
    <p:extLst>
      <p:ext uri="{BB962C8B-B14F-4D97-AF65-F5344CB8AC3E}">
        <p14:creationId xmlns:p14="http://schemas.microsoft.com/office/powerpoint/2010/main" val="198157456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Responsiveness</a:t>
            </a:r>
            <a:br>
              <a:rPr lang="en-US" dirty="0"/>
            </a:br>
            <a:endParaRPr lang="en-US" dirty="0"/>
          </a:p>
        </p:txBody>
      </p:sp>
      <p:sp>
        <p:nvSpPr>
          <p:cNvPr id="3" name="Content Placeholder 2"/>
          <p:cNvSpPr>
            <a:spLocks noGrp="1"/>
          </p:cNvSpPr>
          <p:nvPr>
            <p:ph idx="1"/>
          </p:nvPr>
        </p:nvSpPr>
        <p:spPr/>
        <p:txBody>
          <a:bodyPr/>
          <a:lstStyle/>
          <a:p>
            <a:r>
              <a:rPr lang="en-US" dirty="0" smtClean="0"/>
              <a:t>Responsiveness </a:t>
            </a:r>
            <a:r>
              <a:rPr lang="en-US" dirty="0"/>
              <a:t>is the ability of a measure to detect change over time in the construct of interest. For outcome measures intended to evaluate the effects of medical or educational interventions, responsiveness to changes that result from the intervention is required. Reliability is a crucial component of responsiveness.</a:t>
            </a:r>
          </a:p>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30</a:t>
            </a:fld>
            <a:endParaRPr lang="en-US" dirty="0"/>
          </a:p>
        </p:txBody>
      </p:sp>
    </p:spTree>
    <p:extLst>
      <p:ext uri="{BB962C8B-B14F-4D97-AF65-F5344CB8AC3E}">
        <p14:creationId xmlns:p14="http://schemas.microsoft.com/office/powerpoint/2010/main" val="362929039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Selecting an existing Instrument</a:t>
            </a:r>
            <a:endParaRPr lang="en-US" dirty="0"/>
          </a:p>
        </p:txBody>
      </p:sp>
      <p:sp>
        <p:nvSpPr>
          <p:cNvPr id="3" name="Content Placeholder 2"/>
          <p:cNvSpPr>
            <a:spLocks noGrp="1"/>
          </p:cNvSpPr>
          <p:nvPr>
            <p:ph idx="1"/>
          </p:nvPr>
        </p:nvSpPr>
        <p:spPr/>
        <p:txBody>
          <a:bodyPr>
            <a:normAutofit/>
          </a:bodyPr>
          <a:lstStyle/>
          <a:p>
            <a:r>
              <a:rPr lang="en-US" dirty="0"/>
              <a:t>In selecting an instrument, </a:t>
            </a:r>
            <a:r>
              <a:rPr lang="en-US" dirty="0" smtClean="0"/>
              <a:t>the following </a:t>
            </a:r>
            <a:r>
              <a:rPr lang="en-US" dirty="0"/>
              <a:t>questions should </a:t>
            </a:r>
            <a:r>
              <a:rPr lang="en-US" dirty="0" smtClean="0"/>
              <a:t>be addressed:</a:t>
            </a:r>
          </a:p>
          <a:p>
            <a:r>
              <a:rPr lang="en-US" dirty="0"/>
              <a:t>Do instruments already exist </a:t>
            </a:r>
            <a:r>
              <a:rPr lang="en-US" dirty="0" smtClean="0"/>
              <a:t>that measure </a:t>
            </a:r>
            <a:r>
              <a:rPr lang="en-US" dirty="0"/>
              <a:t>a construct the same </a:t>
            </a:r>
            <a:r>
              <a:rPr lang="en-US" dirty="0" smtClean="0"/>
              <a:t>or very</a:t>
            </a:r>
            <a:r>
              <a:rPr lang="en-US" dirty="0"/>
              <a:t> </a:t>
            </a:r>
            <a:r>
              <a:rPr lang="en-US" dirty="0" smtClean="0"/>
              <a:t>similar </a:t>
            </a:r>
            <a:r>
              <a:rPr lang="en-US" dirty="0"/>
              <a:t>to the one you wish to measure</a:t>
            </a:r>
            <a:r>
              <a:rPr lang="en-US" dirty="0" smtClean="0"/>
              <a:t>?</a:t>
            </a:r>
          </a:p>
          <a:p>
            <a:r>
              <a:rPr lang="en-US" dirty="0"/>
              <a:t>How well do the constructs in the </a:t>
            </a:r>
            <a:r>
              <a:rPr lang="en-US" dirty="0" smtClean="0"/>
              <a:t>instruments you </a:t>
            </a:r>
            <a:r>
              <a:rPr lang="en-US" dirty="0"/>
              <a:t>have identified </a:t>
            </a:r>
            <a:r>
              <a:rPr lang="en-US" dirty="0" smtClean="0"/>
              <a:t>match the </a:t>
            </a:r>
            <a:r>
              <a:rPr lang="en-US" dirty="0"/>
              <a:t>construct you have </a:t>
            </a:r>
            <a:r>
              <a:rPr lang="en-US" dirty="0" smtClean="0"/>
              <a:t>conceptually defined </a:t>
            </a:r>
            <a:r>
              <a:rPr lang="en-US" dirty="0"/>
              <a:t>for your study</a:t>
            </a:r>
            <a:r>
              <a:rPr lang="en-US" dirty="0" smtClean="0"/>
              <a:t>?</a:t>
            </a:r>
          </a:p>
          <a:p>
            <a:r>
              <a:rPr lang="en-US" dirty="0"/>
              <a:t>Is the evidence of reliability and </a:t>
            </a:r>
            <a:r>
              <a:rPr lang="en-US" dirty="0" smtClean="0"/>
              <a:t>validity well </a:t>
            </a:r>
            <a:r>
              <a:rPr lang="en-US" dirty="0"/>
              <a:t>established</a:t>
            </a:r>
            <a:r>
              <a:rPr lang="en-US" dirty="0" smtClean="0"/>
              <a:t>?</a:t>
            </a:r>
          </a:p>
          <a:p>
            <a:r>
              <a:rPr lang="en-US" dirty="0"/>
              <a:t>In previous research, was there </a:t>
            </a:r>
            <a:r>
              <a:rPr lang="en-US" dirty="0" smtClean="0"/>
              <a:t>variability in </a:t>
            </a:r>
            <a:r>
              <a:rPr lang="en-US" dirty="0"/>
              <a:t>scores with no floor </a:t>
            </a:r>
            <a:r>
              <a:rPr lang="en-US" dirty="0" smtClean="0"/>
              <a:t>or ceiling</a:t>
            </a:r>
            <a:r>
              <a:rPr lang="en-US" dirty="0"/>
              <a:t> </a:t>
            </a:r>
            <a:r>
              <a:rPr lang="en-US" dirty="0" smtClean="0"/>
              <a:t>effects</a:t>
            </a:r>
            <a:r>
              <a:rPr lang="en-US" dirty="0"/>
              <a:t>?</a:t>
            </a:r>
            <a:endParaRPr lang="en-US" dirty="0" smtClean="0"/>
          </a:p>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31</a:t>
            </a:fld>
            <a:endParaRPr lang="en-US" dirty="0"/>
          </a:p>
        </p:txBody>
      </p:sp>
    </p:spTree>
    <p:extLst>
      <p:ext uri="{BB962C8B-B14F-4D97-AF65-F5344CB8AC3E}">
        <p14:creationId xmlns:p14="http://schemas.microsoft.com/office/powerpoint/2010/main" val="6129602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r>
              <a:rPr lang="en-US" dirty="0"/>
              <a:t>Is the instrument in the public domain?</a:t>
            </a:r>
          </a:p>
          <a:p>
            <a:r>
              <a:rPr lang="en-US" dirty="0"/>
              <a:t>If not, it will be necessary </a:t>
            </a:r>
            <a:r>
              <a:rPr lang="en-US" dirty="0" smtClean="0"/>
              <a:t>to obtain </a:t>
            </a:r>
            <a:r>
              <a:rPr lang="en-US" dirty="0"/>
              <a:t>permission from the </a:t>
            </a:r>
            <a:r>
              <a:rPr lang="en-US" dirty="0" smtClean="0"/>
              <a:t>author for </a:t>
            </a:r>
            <a:r>
              <a:rPr lang="en-US" dirty="0"/>
              <a:t>its use</a:t>
            </a:r>
            <a:r>
              <a:rPr lang="en-US" dirty="0" smtClean="0"/>
              <a:t>.</a:t>
            </a:r>
          </a:p>
          <a:p>
            <a:r>
              <a:rPr lang="en-US" dirty="0"/>
              <a:t>How expensive is it to use the instrument</a:t>
            </a:r>
            <a:r>
              <a:rPr lang="en-US" dirty="0" smtClean="0"/>
              <a:t>?</a:t>
            </a:r>
          </a:p>
          <a:p>
            <a:r>
              <a:rPr lang="en-US" dirty="0"/>
              <a:t>If the instrument is administered by </a:t>
            </a:r>
            <a:r>
              <a:rPr lang="en-US" dirty="0" smtClean="0"/>
              <a:t>an interviewer </a:t>
            </a:r>
            <a:r>
              <a:rPr lang="en-US" dirty="0"/>
              <a:t>or if the measure </a:t>
            </a:r>
            <a:r>
              <a:rPr lang="en-US" dirty="0" smtClean="0"/>
              <a:t>requires use </a:t>
            </a:r>
            <a:r>
              <a:rPr lang="en-US" dirty="0"/>
              <a:t>of judges or experts, how much </a:t>
            </a:r>
            <a:r>
              <a:rPr lang="en-US" dirty="0" smtClean="0"/>
              <a:t>expertise or specific </a:t>
            </a:r>
            <a:r>
              <a:rPr lang="en-US" dirty="0"/>
              <a:t>training is </a:t>
            </a:r>
            <a:r>
              <a:rPr lang="en-US" dirty="0" smtClean="0"/>
              <a:t>required to </a:t>
            </a:r>
            <a:r>
              <a:rPr lang="en-US" dirty="0"/>
              <a:t>administer the instrument</a:t>
            </a:r>
            <a:r>
              <a:rPr lang="en-US" dirty="0" smtClean="0"/>
              <a:t>?</a:t>
            </a:r>
          </a:p>
          <a:p>
            <a:r>
              <a:rPr lang="en-US" dirty="0"/>
              <a:t>Will the instrument be acceptable </a:t>
            </a:r>
            <a:r>
              <a:rPr lang="en-US" dirty="0" smtClean="0"/>
              <a:t>to subjects</a:t>
            </a:r>
            <a:r>
              <a:rPr lang="en-US" dirty="0"/>
              <a:t>?</a:t>
            </a:r>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32</a:t>
            </a:fld>
            <a:endParaRPr lang="en-US" dirty="0"/>
          </a:p>
        </p:txBody>
      </p:sp>
    </p:spTree>
    <p:extLst>
      <p:ext uri="{BB962C8B-B14F-4D97-AF65-F5344CB8AC3E}">
        <p14:creationId xmlns:p14="http://schemas.microsoft.com/office/powerpoint/2010/main" val="94390431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33</a:t>
            </a:fld>
            <a:endParaRPr lang="en-US" dirty="0"/>
          </a:p>
        </p:txBody>
      </p:sp>
    </p:spTree>
    <p:extLst>
      <p:ext uri="{BB962C8B-B14F-4D97-AF65-F5344CB8AC3E}">
        <p14:creationId xmlns:p14="http://schemas.microsoft.com/office/powerpoint/2010/main" val="109261020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Interviews</a:t>
            </a:r>
            <a:endParaRPr lang="en-US" dirty="0"/>
          </a:p>
        </p:txBody>
      </p:sp>
      <p:sp>
        <p:nvSpPr>
          <p:cNvPr id="3" name="Content Placeholder 2"/>
          <p:cNvSpPr>
            <a:spLocks noGrp="1"/>
          </p:cNvSpPr>
          <p:nvPr>
            <p:ph idx="1"/>
          </p:nvPr>
        </p:nvSpPr>
        <p:spPr/>
        <p:txBody>
          <a:bodyPr>
            <a:normAutofit lnSpcReduction="10000"/>
          </a:bodyPr>
          <a:lstStyle/>
          <a:p>
            <a:pPr algn="just"/>
            <a:r>
              <a:rPr lang="en-GB" dirty="0"/>
              <a:t>Provide </a:t>
            </a:r>
            <a:r>
              <a:rPr lang="en-GB" b="1" dirty="0"/>
              <a:t>Qualitative Data </a:t>
            </a:r>
            <a:r>
              <a:rPr lang="en-GB" dirty="0"/>
              <a:t>– what do people think and why</a:t>
            </a:r>
          </a:p>
          <a:p>
            <a:pPr algn="just"/>
            <a:r>
              <a:rPr lang="en-GB" dirty="0"/>
              <a:t>Not measurable, but responses are more personal and detailed</a:t>
            </a:r>
          </a:p>
          <a:p>
            <a:pPr algn="just"/>
            <a:r>
              <a:rPr lang="en-GB" dirty="0"/>
              <a:t>Most useful if you want to speak to subject experts, test an </a:t>
            </a:r>
            <a:r>
              <a:rPr lang="en-GB" b="1" dirty="0"/>
              <a:t>exploratory </a:t>
            </a:r>
            <a:r>
              <a:rPr lang="en-GB" dirty="0"/>
              <a:t>theory or if the meaning can be determined </a:t>
            </a:r>
            <a:r>
              <a:rPr lang="en-GB" dirty="0" smtClean="0"/>
              <a:t>by context</a:t>
            </a:r>
            <a:r>
              <a:rPr lang="en-GB" dirty="0"/>
              <a:t>, circumstances etc</a:t>
            </a:r>
            <a:r>
              <a:rPr lang="en-GB" dirty="0" smtClean="0"/>
              <a:t>.</a:t>
            </a:r>
          </a:p>
          <a:p>
            <a:pPr algn="just"/>
            <a:endParaRPr lang="en-GB" dirty="0"/>
          </a:p>
          <a:p>
            <a:pPr algn="just"/>
            <a:endParaRPr lang="en-GB" dirty="0" smtClean="0"/>
          </a:p>
          <a:p>
            <a:pPr algn="just"/>
            <a:endParaRPr lang="en-GB" dirty="0"/>
          </a:p>
          <a:p>
            <a:pPr algn="just"/>
            <a:r>
              <a:rPr lang="en-GB" dirty="0" smtClean="0">
                <a:hlinkClick r:id="rId2" action="ppaction://hlinksldjump"/>
              </a:rPr>
              <a:t>Back</a:t>
            </a:r>
            <a:endParaRPr lang="en-GB" dirty="0" smtClean="0"/>
          </a:p>
          <a:p>
            <a:pPr algn="just"/>
            <a:endParaRPr lang="en-GB" dirty="0"/>
          </a:p>
          <a:p>
            <a:pPr algn="just"/>
            <a:endParaRPr lang="en-US" dirty="0"/>
          </a:p>
        </p:txBody>
      </p:sp>
      <p:pic>
        <p:nvPicPr>
          <p:cNvPr id="4" name="Picture 2" descr="http://peoplesoftpages.com/WordPress/wp-content/uploads/2014/09/interview.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66463" y="4699379"/>
            <a:ext cx="2464340" cy="1524000"/>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p:cNvSpPr>
            <a:spLocks noGrp="1"/>
          </p:cNvSpPr>
          <p:nvPr>
            <p:ph type="sldNum" sz="quarter" idx="12"/>
          </p:nvPr>
        </p:nvSpPr>
        <p:spPr/>
        <p:txBody>
          <a:bodyPr/>
          <a:lstStyle/>
          <a:p>
            <a:fld id="{6D22F896-40B5-4ADD-8801-0D06FADFA095}" type="slidenum">
              <a:rPr lang="en-US" smtClean="0"/>
              <a:t>34</a:t>
            </a:fld>
            <a:endParaRPr lang="en-US" dirty="0"/>
          </a:p>
        </p:txBody>
      </p:sp>
    </p:spTree>
    <p:extLst>
      <p:ext uri="{BB962C8B-B14F-4D97-AF65-F5344CB8AC3E}">
        <p14:creationId xmlns:p14="http://schemas.microsoft.com/office/powerpoint/2010/main" val="97676013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Interview Guide</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680321" y="1984467"/>
            <a:ext cx="7860014" cy="4764397"/>
          </a:xfrm>
          <a:prstGeom prst="rect">
            <a:avLst/>
          </a:prstGeom>
        </p:spPr>
      </p:pic>
      <p:sp>
        <p:nvSpPr>
          <p:cNvPr id="5" name="Slide Number Placeholder 4"/>
          <p:cNvSpPr>
            <a:spLocks noGrp="1"/>
          </p:cNvSpPr>
          <p:nvPr>
            <p:ph type="sldNum" sz="quarter" idx="12"/>
          </p:nvPr>
        </p:nvSpPr>
        <p:spPr/>
        <p:txBody>
          <a:bodyPr/>
          <a:lstStyle/>
          <a:p>
            <a:fld id="{6D22F896-40B5-4ADD-8801-0D06FADFA095}" type="slidenum">
              <a:rPr lang="en-US" smtClean="0"/>
              <a:t>35</a:t>
            </a:fld>
            <a:endParaRPr lang="en-US" dirty="0"/>
          </a:p>
        </p:txBody>
      </p:sp>
    </p:spTree>
    <p:extLst>
      <p:ext uri="{BB962C8B-B14F-4D97-AF65-F5344CB8AC3E}">
        <p14:creationId xmlns:p14="http://schemas.microsoft.com/office/powerpoint/2010/main" val="352589793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Interview Guide….</a:t>
            </a:r>
            <a:endParaRPr lang="en-US" dirty="0"/>
          </a:p>
        </p:txBody>
      </p:sp>
      <p:pic>
        <p:nvPicPr>
          <p:cNvPr id="4" name="Content Placeholder 3"/>
          <p:cNvPicPr>
            <a:picLocks noGrp="1" noChangeAspect="1"/>
          </p:cNvPicPr>
          <p:nvPr>
            <p:ph idx="1"/>
          </p:nvPr>
        </p:nvPicPr>
        <p:blipFill>
          <a:blip r:embed="rId2"/>
          <a:stretch>
            <a:fillRect/>
          </a:stretch>
        </p:blipFill>
        <p:spPr>
          <a:xfrm>
            <a:off x="680320" y="2009254"/>
            <a:ext cx="7980925" cy="4487080"/>
          </a:xfrm>
          <a:prstGeom prst="rect">
            <a:avLst/>
          </a:prstGeom>
        </p:spPr>
      </p:pic>
      <p:sp>
        <p:nvSpPr>
          <p:cNvPr id="5" name="Slide Number Placeholder 4"/>
          <p:cNvSpPr>
            <a:spLocks noGrp="1"/>
          </p:cNvSpPr>
          <p:nvPr>
            <p:ph type="sldNum" sz="quarter" idx="12"/>
          </p:nvPr>
        </p:nvSpPr>
        <p:spPr/>
        <p:txBody>
          <a:bodyPr/>
          <a:lstStyle/>
          <a:p>
            <a:fld id="{6D22F896-40B5-4ADD-8801-0D06FADFA095}" type="slidenum">
              <a:rPr lang="en-US" smtClean="0"/>
              <a:t>36</a:t>
            </a:fld>
            <a:endParaRPr lang="en-US" dirty="0"/>
          </a:p>
        </p:txBody>
      </p:sp>
    </p:spTree>
    <p:extLst>
      <p:ext uri="{BB962C8B-B14F-4D97-AF65-F5344CB8AC3E}">
        <p14:creationId xmlns:p14="http://schemas.microsoft.com/office/powerpoint/2010/main" val="216216975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The Other Methods</a:t>
            </a:r>
            <a:endParaRPr lang="en-US" dirty="0"/>
          </a:p>
        </p:txBody>
      </p:sp>
      <p:sp>
        <p:nvSpPr>
          <p:cNvPr id="3" name="Content Placeholder 2"/>
          <p:cNvSpPr>
            <a:spLocks noGrp="1"/>
          </p:cNvSpPr>
          <p:nvPr>
            <p:ph idx="1"/>
          </p:nvPr>
        </p:nvSpPr>
        <p:spPr/>
        <p:txBody>
          <a:bodyPr/>
          <a:lstStyle/>
          <a:p>
            <a:r>
              <a:rPr lang="en-GB" dirty="0"/>
              <a:t>Focus Groups</a:t>
            </a:r>
          </a:p>
          <a:p>
            <a:pPr lvl="1"/>
            <a:r>
              <a:rPr lang="en-GB" dirty="0"/>
              <a:t>Mostly used in market research. </a:t>
            </a:r>
          </a:p>
          <a:p>
            <a:pPr lvl="1"/>
            <a:r>
              <a:rPr lang="en-GB" dirty="0"/>
              <a:t>Only useful if you want to canvas opinion on one particular concept</a:t>
            </a:r>
            <a:r>
              <a:rPr lang="en-GB" dirty="0" smtClean="0"/>
              <a:t>.</a:t>
            </a:r>
            <a:endParaRPr lang="en-GB" dirty="0"/>
          </a:p>
          <a:p>
            <a:r>
              <a:rPr lang="en-GB" dirty="0"/>
              <a:t>Field Notes </a:t>
            </a:r>
          </a:p>
          <a:p>
            <a:pPr lvl="1"/>
            <a:r>
              <a:rPr lang="en-GB" dirty="0"/>
              <a:t>One classic example is Geography field trips. </a:t>
            </a:r>
          </a:p>
          <a:p>
            <a:pPr lvl="1"/>
            <a:r>
              <a:rPr lang="en-GB" dirty="0"/>
              <a:t>Best used if you need to observe behaviour, collect samples etc.</a:t>
            </a:r>
          </a:p>
          <a:p>
            <a:r>
              <a:rPr lang="en-GB" dirty="0"/>
              <a:t>Case Studies</a:t>
            </a:r>
          </a:p>
          <a:p>
            <a:pPr lvl="1"/>
            <a:r>
              <a:rPr lang="en-GB" dirty="0"/>
              <a:t>An in depth analysis of something bearing close relation to your project. </a:t>
            </a:r>
            <a:r>
              <a:rPr lang="en-GB" u="sng" dirty="0"/>
              <a:t>Very time consuming!</a:t>
            </a:r>
          </a:p>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37</a:t>
            </a:fld>
            <a:endParaRPr lang="en-US" dirty="0"/>
          </a:p>
        </p:txBody>
      </p:sp>
    </p:spTree>
    <p:extLst>
      <p:ext uri="{BB962C8B-B14F-4D97-AF65-F5344CB8AC3E}">
        <p14:creationId xmlns:p14="http://schemas.microsoft.com/office/powerpoint/2010/main" val="151552070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The Design Stage</a:t>
            </a:r>
            <a:endParaRPr lang="en-US" dirty="0"/>
          </a:p>
        </p:txBody>
      </p:sp>
      <p:sp>
        <p:nvSpPr>
          <p:cNvPr id="3" name="Content Placeholder 2"/>
          <p:cNvSpPr>
            <a:spLocks noGrp="1"/>
          </p:cNvSpPr>
          <p:nvPr>
            <p:ph idx="1"/>
          </p:nvPr>
        </p:nvSpPr>
        <p:spPr/>
        <p:txBody>
          <a:bodyPr>
            <a:normAutofit fontScale="62500" lnSpcReduction="20000"/>
          </a:bodyPr>
          <a:lstStyle/>
          <a:p>
            <a:pPr marL="0" indent="0">
              <a:buNone/>
            </a:pPr>
            <a:r>
              <a:rPr lang="en-GB" u="sng" dirty="0"/>
              <a:t>Quantitative Data</a:t>
            </a:r>
          </a:p>
          <a:p>
            <a:pPr marL="0" indent="0">
              <a:buNone/>
            </a:pPr>
            <a:r>
              <a:rPr lang="en-GB" dirty="0"/>
              <a:t>Tick box/multiple choice questions</a:t>
            </a:r>
          </a:p>
          <a:p>
            <a:pPr marL="0" indent="0">
              <a:buNone/>
            </a:pPr>
            <a:r>
              <a:rPr lang="en-GB" dirty="0"/>
              <a:t>Answers are mostly pre-determined – you are testing existing theories and measuring responses</a:t>
            </a:r>
          </a:p>
          <a:p>
            <a:pPr marL="0" indent="0">
              <a:buNone/>
            </a:pPr>
            <a:r>
              <a:rPr lang="en-GB" dirty="0"/>
              <a:t>Think of sample sizes – who, how many and why</a:t>
            </a:r>
          </a:p>
          <a:p>
            <a:pPr marL="0" indent="0">
              <a:buNone/>
            </a:pPr>
            <a:endParaRPr lang="en-GB" dirty="0"/>
          </a:p>
          <a:p>
            <a:pPr marL="0" indent="0">
              <a:buNone/>
            </a:pPr>
            <a:r>
              <a:rPr lang="en-GB" u="sng" dirty="0"/>
              <a:t>Qualitative Data</a:t>
            </a:r>
          </a:p>
          <a:p>
            <a:pPr marL="0" indent="0">
              <a:buNone/>
            </a:pPr>
            <a:r>
              <a:rPr lang="en-GB" dirty="0"/>
              <a:t>Open-ended and non-leading questions. Be flexible!</a:t>
            </a:r>
          </a:p>
          <a:p>
            <a:pPr marL="0" indent="0">
              <a:buNone/>
            </a:pPr>
            <a:r>
              <a:rPr lang="en-GB" dirty="0"/>
              <a:t>Dictaphone advisable – how they say it can be as important as what they say</a:t>
            </a:r>
          </a:p>
          <a:p>
            <a:pPr marL="0" indent="0">
              <a:buNone/>
            </a:pPr>
            <a:endParaRPr lang="en-GB" dirty="0"/>
          </a:p>
          <a:p>
            <a:pPr marL="0" indent="0">
              <a:buNone/>
            </a:pPr>
            <a:r>
              <a:rPr lang="en-GB" b="1" u="sng" dirty="0"/>
              <a:t>BOTH </a:t>
            </a:r>
          </a:p>
          <a:p>
            <a:pPr marL="0" indent="0">
              <a:buNone/>
            </a:pPr>
            <a:r>
              <a:rPr lang="en-GB" b="1" dirty="0"/>
              <a:t>Do the questions you ask help you answer your research question?</a:t>
            </a:r>
          </a:p>
          <a:p>
            <a:pPr marL="0" indent="0">
              <a:buNone/>
            </a:pPr>
            <a:r>
              <a:rPr lang="en-GB" b="1" dirty="0"/>
              <a:t>Be sure to obtain consent and, if requested, assure anonymity</a:t>
            </a:r>
          </a:p>
          <a:p>
            <a:pPr marL="0" indent="0">
              <a:buNone/>
            </a:pPr>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38</a:t>
            </a:fld>
            <a:endParaRPr lang="en-US" dirty="0"/>
          </a:p>
        </p:txBody>
      </p:sp>
    </p:spTree>
    <p:extLst>
      <p:ext uri="{BB962C8B-B14F-4D97-AF65-F5344CB8AC3E}">
        <p14:creationId xmlns:p14="http://schemas.microsoft.com/office/powerpoint/2010/main" val="380949521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Communicating findings</a:t>
            </a:r>
            <a:endParaRPr lang="en-US" dirty="0"/>
          </a:p>
        </p:txBody>
      </p:sp>
      <p:sp>
        <p:nvSpPr>
          <p:cNvPr id="3" name="Content Placeholder 2"/>
          <p:cNvSpPr>
            <a:spLocks noGrp="1"/>
          </p:cNvSpPr>
          <p:nvPr>
            <p:ph idx="1"/>
          </p:nvPr>
        </p:nvSpPr>
        <p:spPr/>
        <p:txBody>
          <a:bodyPr/>
          <a:lstStyle/>
          <a:p>
            <a:r>
              <a:rPr lang="en-GB" dirty="0"/>
              <a:t>Look for trends/anomalies</a:t>
            </a:r>
          </a:p>
          <a:p>
            <a:r>
              <a:rPr lang="en-GB" dirty="0"/>
              <a:t>Compare with secondary research</a:t>
            </a:r>
          </a:p>
          <a:p>
            <a:r>
              <a:rPr lang="en-GB" dirty="0"/>
              <a:t>Don’t just describe: analyse!</a:t>
            </a:r>
          </a:p>
          <a:p>
            <a:r>
              <a:rPr lang="en-GB" dirty="0"/>
              <a:t>Relevance to research question</a:t>
            </a:r>
          </a:p>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39</a:t>
            </a:fld>
            <a:endParaRPr lang="en-US" dirty="0"/>
          </a:p>
        </p:txBody>
      </p:sp>
    </p:spTree>
    <p:extLst>
      <p:ext uri="{BB962C8B-B14F-4D97-AF65-F5344CB8AC3E}">
        <p14:creationId xmlns:p14="http://schemas.microsoft.com/office/powerpoint/2010/main" val="201805981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solidFill>
                  <a:srgbClr val="FF0000"/>
                </a:solidFill>
              </a:rPr>
              <a:t>Good primary research leads to…</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847337136"/>
              </p:ext>
            </p:extLst>
          </p:nvPr>
        </p:nvGraphicFramePr>
        <p:xfrm>
          <a:off x="191070" y="2033515"/>
          <a:ext cx="11586948" cy="3999326"/>
        </p:xfrm>
        <a:graphic>
          <a:graphicData uri="http://schemas.openxmlformats.org/drawingml/2006/table">
            <a:tbl>
              <a:tblPr firstRow="1" bandRow="1">
                <a:tableStyleId>{5C22544A-7EE6-4342-B048-85BDC9FD1C3A}</a:tableStyleId>
              </a:tblPr>
              <a:tblGrid>
                <a:gridCol w="3862316">
                  <a:extLst>
                    <a:ext uri="{9D8B030D-6E8A-4147-A177-3AD203B41FA5}">
                      <a16:colId xmlns:a16="http://schemas.microsoft.com/office/drawing/2014/main" val="4107362143"/>
                    </a:ext>
                  </a:extLst>
                </a:gridCol>
                <a:gridCol w="3862316">
                  <a:extLst>
                    <a:ext uri="{9D8B030D-6E8A-4147-A177-3AD203B41FA5}">
                      <a16:colId xmlns:a16="http://schemas.microsoft.com/office/drawing/2014/main" val="401963361"/>
                    </a:ext>
                  </a:extLst>
                </a:gridCol>
                <a:gridCol w="3862316">
                  <a:extLst>
                    <a:ext uri="{9D8B030D-6E8A-4147-A177-3AD203B41FA5}">
                      <a16:colId xmlns:a16="http://schemas.microsoft.com/office/drawing/2014/main" val="3761657938"/>
                    </a:ext>
                  </a:extLst>
                </a:gridCol>
              </a:tblGrid>
              <a:tr h="490903">
                <a:tc>
                  <a:txBody>
                    <a:bodyPr/>
                    <a:lstStyle/>
                    <a:p>
                      <a:r>
                        <a:rPr lang="en-US" sz="1200" dirty="0" smtClean="0"/>
                        <a:t>Assessment Objectives</a:t>
                      </a:r>
                      <a:endParaRPr lang="en-US" sz="1200" dirty="0"/>
                    </a:p>
                  </a:txBody>
                  <a:tcPr/>
                </a:tc>
                <a:tc>
                  <a:txBody>
                    <a:bodyPr/>
                    <a:lstStyle/>
                    <a:p>
                      <a:r>
                        <a:rPr lang="en-US" sz="1200" dirty="0" smtClean="0"/>
                        <a:t>Mark Band</a:t>
                      </a:r>
                      <a:endParaRPr lang="en-US" sz="1200" dirty="0"/>
                    </a:p>
                  </a:txBody>
                  <a:tcPr/>
                </a:tc>
                <a:tc>
                  <a:txBody>
                    <a:bodyPr/>
                    <a:lstStyle/>
                    <a:p>
                      <a:r>
                        <a:rPr lang="en-US" sz="1200" dirty="0" smtClean="0"/>
                        <a:t>Assessment</a:t>
                      </a:r>
                      <a:r>
                        <a:rPr lang="en-US" sz="1200" baseline="0" dirty="0" smtClean="0"/>
                        <a:t> Criteria</a:t>
                      </a:r>
                      <a:endParaRPr lang="en-US" sz="1200" dirty="0"/>
                    </a:p>
                  </a:txBody>
                  <a:tcPr/>
                </a:tc>
                <a:extLst>
                  <a:ext uri="{0D108BD9-81ED-4DB2-BD59-A6C34878D82A}">
                    <a16:rowId xmlns:a16="http://schemas.microsoft.com/office/drawing/2014/main" val="1158594212"/>
                  </a:ext>
                </a:extLst>
              </a:tr>
              <a:tr h="901170">
                <a:tc rowSpan="4">
                  <a:txBody>
                    <a:bodyPr/>
                    <a:lstStyle/>
                    <a:p>
                      <a:pPr marL="285750" indent="-285750">
                        <a:buFont typeface="Arial" panose="020B0604020202020204" pitchFamily="34" charset="0"/>
                        <a:buChar char="•"/>
                      </a:pPr>
                      <a:r>
                        <a:rPr lang="en-US" sz="1200" dirty="0" smtClean="0"/>
                        <a:t>Obtain and select from a variety of resources</a:t>
                      </a:r>
                      <a:endParaRPr lang="en-US" sz="1200" dirty="0"/>
                    </a:p>
                    <a:p>
                      <a:pPr marL="285750" indent="-285750">
                        <a:buFont typeface="Arial" panose="020B0604020202020204" pitchFamily="34" charset="0"/>
                        <a:buChar char="•"/>
                      </a:pPr>
                      <a:r>
                        <a:rPr lang="en-US" sz="1200" dirty="0" smtClean="0"/>
                        <a:t>Analyze Data</a:t>
                      </a:r>
                      <a:endParaRPr lang="en-US" sz="1200" dirty="0"/>
                    </a:p>
                    <a:p>
                      <a:pPr marL="285750" indent="-285750">
                        <a:buFont typeface="Arial" panose="020B0604020202020204" pitchFamily="34" charset="0"/>
                        <a:buChar char="•"/>
                      </a:pPr>
                      <a:r>
                        <a:rPr lang="en-US" sz="1200" dirty="0" smtClean="0"/>
                        <a:t>Apply information relevantly</a:t>
                      </a:r>
                      <a:endParaRPr lang="en-US" sz="1200" dirty="0"/>
                    </a:p>
                    <a:p>
                      <a:pPr marL="285750" indent="-285750">
                        <a:buFont typeface="Arial" panose="020B0604020202020204" pitchFamily="34" charset="0"/>
                        <a:buChar char="•"/>
                      </a:pPr>
                      <a:r>
                        <a:rPr lang="en-US" sz="1200" dirty="0" smtClean="0"/>
                        <a:t>Demonstrate</a:t>
                      </a:r>
                      <a:r>
                        <a:rPr lang="en-US" sz="1200" baseline="0" dirty="0" smtClean="0"/>
                        <a:t> understanding of appropriate links</a:t>
                      </a:r>
                      <a:endParaRPr lang="en-US" sz="1200" dirty="0"/>
                    </a:p>
                  </a:txBody>
                  <a:tcPr/>
                </a:tc>
                <a:tc>
                  <a:txBody>
                    <a:bodyPr/>
                    <a:lstStyle/>
                    <a:p>
                      <a:r>
                        <a:rPr lang="en-US" sz="1200" dirty="0" smtClean="0"/>
                        <a:t>7-10 Marks</a:t>
                      </a:r>
                      <a:endParaRPr lang="en-US" sz="1200" dirty="0"/>
                    </a:p>
                  </a:txBody>
                  <a:tcPr/>
                </a:tc>
                <a:tc>
                  <a:txBody>
                    <a:bodyPr/>
                    <a:lstStyle/>
                    <a:p>
                      <a:r>
                        <a:rPr lang="en-US" sz="1200" dirty="0" smtClean="0"/>
                        <a:t>Evidence of detailed research involving the selection and evaluation</a:t>
                      </a:r>
                      <a:r>
                        <a:rPr lang="en-US" sz="1200" baseline="0" dirty="0" smtClean="0"/>
                        <a:t> of a wide range of relevant resources.</a:t>
                      </a:r>
                    </a:p>
                    <a:p>
                      <a:r>
                        <a:rPr lang="en-US" sz="1200" baseline="0" dirty="0" smtClean="0"/>
                        <a:t>Critical analysis and application of the resources with clear links made to appropriate theories and concepts.</a:t>
                      </a:r>
                    </a:p>
                    <a:p>
                      <a:endParaRPr lang="en-US" sz="1200" dirty="0"/>
                    </a:p>
                  </a:txBody>
                  <a:tcPr/>
                </a:tc>
                <a:extLst>
                  <a:ext uri="{0D108BD9-81ED-4DB2-BD59-A6C34878D82A}">
                    <a16:rowId xmlns:a16="http://schemas.microsoft.com/office/drawing/2014/main" val="1448543305"/>
                  </a:ext>
                </a:extLst>
              </a:tr>
              <a:tr h="490903">
                <a:tc vMerge="1">
                  <a:txBody>
                    <a:bodyPr/>
                    <a:lstStyle/>
                    <a:p>
                      <a:pPr marL="285750" indent="-285750">
                        <a:buFont typeface="Arial" panose="020B0604020202020204" pitchFamily="34" charset="0"/>
                        <a:buChar char="•"/>
                      </a:pPr>
                      <a:endParaRPr lang="en-US" dirty="0"/>
                    </a:p>
                  </a:txBody>
                  <a:tcPr/>
                </a:tc>
                <a:tc>
                  <a:txBody>
                    <a:bodyPr/>
                    <a:lstStyle/>
                    <a:p>
                      <a:r>
                        <a:rPr lang="en-US" sz="1200" dirty="0" smtClean="0"/>
                        <a:t>4-6 Marks</a:t>
                      </a:r>
                      <a:endParaRPr lang="en-US" sz="1200" dirty="0"/>
                    </a:p>
                  </a:txBody>
                  <a:tcPr/>
                </a:tc>
                <a:tc>
                  <a:txBody>
                    <a:bodyPr/>
                    <a:lstStyle/>
                    <a:p>
                      <a:r>
                        <a:rPr lang="en-US" sz="1200" dirty="0" smtClean="0"/>
                        <a:t>Evidence of some research involving the selection and evaluation of a range of relevant resources.</a:t>
                      </a:r>
                    </a:p>
                    <a:p>
                      <a:r>
                        <a:rPr lang="en-US" sz="1200" dirty="0" smtClean="0"/>
                        <a:t>Some analysis and application of research with links made to appropriate theories and concepts.</a:t>
                      </a:r>
                      <a:endParaRPr lang="en-US" sz="1200" dirty="0"/>
                    </a:p>
                  </a:txBody>
                  <a:tcPr/>
                </a:tc>
                <a:extLst>
                  <a:ext uri="{0D108BD9-81ED-4DB2-BD59-A6C34878D82A}">
                    <a16:rowId xmlns:a16="http://schemas.microsoft.com/office/drawing/2014/main" val="1041571133"/>
                  </a:ext>
                </a:extLst>
              </a:tr>
              <a:tr h="490903">
                <a:tc vMerge="1">
                  <a:txBody>
                    <a:bodyPr/>
                    <a:lstStyle/>
                    <a:p>
                      <a:pPr marL="285750" indent="-285750">
                        <a:buFont typeface="Arial" panose="020B0604020202020204" pitchFamily="34" charset="0"/>
                        <a:buChar char="•"/>
                      </a:pPr>
                      <a:endParaRPr lang="en-US" dirty="0"/>
                    </a:p>
                  </a:txBody>
                  <a:tcPr/>
                </a:tc>
                <a:tc>
                  <a:txBody>
                    <a:bodyPr/>
                    <a:lstStyle/>
                    <a:p>
                      <a:r>
                        <a:rPr lang="en-US" sz="1200" dirty="0" smtClean="0"/>
                        <a:t>1-3 Marks</a:t>
                      </a:r>
                      <a:endParaRPr lang="en-US" sz="1200" dirty="0"/>
                    </a:p>
                  </a:txBody>
                  <a:tcPr/>
                </a:tc>
                <a:tc>
                  <a:txBody>
                    <a:bodyPr/>
                    <a:lstStyle/>
                    <a:p>
                      <a:r>
                        <a:rPr lang="en-US" sz="1200" dirty="0" smtClean="0"/>
                        <a:t>Evidence of limited research</a:t>
                      </a:r>
                      <a:r>
                        <a:rPr lang="en-US" sz="1200" baseline="0" dirty="0" smtClean="0"/>
                        <a:t> involving limited selection and evaluation of resources.</a:t>
                      </a:r>
                    </a:p>
                    <a:p>
                      <a:r>
                        <a:rPr lang="en-US" sz="1200" baseline="0" dirty="0" smtClean="0"/>
                        <a:t>Little or no analysis and application of the resources with few links made to appropriate theories and concepts.</a:t>
                      </a:r>
                      <a:endParaRPr lang="en-US" sz="1200" dirty="0"/>
                    </a:p>
                  </a:txBody>
                  <a:tcPr/>
                </a:tc>
                <a:extLst>
                  <a:ext uri="{0D108BD9-81ED-4DB2-BD59-A6C34878D82A}">
                    <a16:rowId xmlns:a16="http://schemas.microsoft.com/office/drawing/2014/main" val="1267625588"/>
                  </a:ext>
                </a:extLst>
              </a:tr>
              <a:tr h="490903">
                <a:tc vMerge="1">
                  <a:txBody>
                    <a:bodyPr/>
                    <a:lstStyle/>
                    <a:p>
                      <a:pPr marL="285750" indent="-285750">
                        <a:buFont typeface="Arial" panose="020B0604020202020204" pitchFamily="34" charset="0"/>
                        <a:buChar char="•"/>
                      </a:pPr>
                      <a:endParaRPr lang="en-US" dirty="0"/>
                    </a:p>
                  </a:txBody>
                  <a:tcPr/>
                </a:tc>
                <a:tc>
                  <a:txBody>
                    <a:bodyPr/>
                    <a:lstStyle/>
                    <a:p>
                      <a:r>
                        <a:rPr lang="en-US" sz="1200" dirty="0" smtClean="0"/>
                        <a:t>0 Marks</a:t>
                      </a:r>
                      <a:endParaRPr lang="en-US" sz="1200" dirty="0"/>
                    </a:p>
                  </a:txBody>
                  <a:tcPr/>
                </a:tc>
                <a:tc>
                  <a:txBody>
                    <a:bodyPr/>
                    <a:lstStyle/>
                    <a:p>
                      <a:r>
                        <a:rPr lang="en-US" sz="1200" dirty="0" smtClean="0"/>
                        <a:t>No relevant response.</a:t>
                      </a:r>
                      <a:endParaRPr lang="en-US" sz="1200" dirty="0"/>
                    </a:p>
                  </a:txBody>
                  <a:tcPr/>
                </a:tc>
                <a:extLst>
                  <a:ext uri="{0D108BD9-81ED-4DB2-BD59-A6C34878D82A}">
                    <a16:rowId xmlns:a16="http://schemas.microsoft.com/office/drawing/2014/main" val="2947809140"/>
                  </a:ext>
                </a:extLst>
              </a:tr>
            </a:tbl>
          </a:graphicData>
        </a:graphic>
      </p:graphicFrame>
      <p:sp>
        <p:nvSpPr>
          <p:cNvPr id="5" name="Slide Number Placeholder 4"/>
          <p:cNvSpPr>
            <a:spLocks noGrp="1"/>
          </p:cNvSpPr>
          <p:nvPr>
            <p:ph type="sldNum" sz="quarter" idx="12"/>
          </p:nvPr>
        </p:nvSpPr>
        <p:spPr/>
        <p:txBody>
          <a:bodyPr/>
          <a:lstStyle/>
          <a:p>
            <a:fld id="{6D22F896-40B5-4ADD-8801-0D06FADFA095}" type="slidenum">
              <a:rPr lang="en-US" smtClean="0"/>
              <a:t>4</a:t>
            </a:fld>
            <a:endParaRPr lang="en-US" dirty="0"/>
          </a:p>
        </p:txBody>
      </p:sp>
    </p:spTree>
    <p:extLst>
      <p:ext uri="{BB962C8B-B14F-4D97-AF65-F5344CB8AC3E}">
        <p14:creationId xmlns:p14="http://schemas.microsoft.com/office/powerpoint/2010/main" val="9426610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Analysis Techniques- Factor Analysis</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Example-Cohesion</a:t>
            </a:r>
          </a:p>
          <a:p>
            <a:r>
              <a:rPr lang="en-US" altLang="en-US" dirty="0"/>
              <a:t>We have a concept of what “cohesion” is, but we can’t measure it directly.</a:t>
            </a:r>
          </a:p>
          <a:p>
            <a:r>
              <a:rPr lang="en-US" altLang="en-US" dirty="0"/>
              <a:t>Merriam-Webster:</a:t>
            </a:r>
          </a:p>
          <a:p>
            <a:pPr lvl="1"/>
            <a:r>
              <a:rPr lang="en-US" altLang="en-US" dirty="0"/>
              <a:t>the act or state of sticking together tightly</a:t>
            </a:r>
          </a:p>
          <a:p>
            <a:pPr lvl="1"/>
            <a:r>
              <a:rPr lang="en-US" altLang="en-US" dirty="0"/>
              <a:t>the quality or state of being made one  </a:t>
            </a:r>
          </a:p>
          <a:p>
            <a:r>
              <a:rPr lang="en-US" altLang="en-US" dirty="0"/>
              <a:t>How do we measure it?</a:t>
            </a:r>
          </a:p>
          <a:p>
            <a:r>
              <a:rPr lang="en-US" altLang="en-US" dirty="0"/>
              <a:t>We cannot simply say “how cohesive is your team?”  or “on a scale from 1-10, how do you rate your team cohesion?”</a:t>
            </a:r>
          </a:p>
          <a:p>
            <a:r>
              <a:rPr lang="en-US" altLang="en-US" dirty="0"/>
              <a:t>We </a:t>
            </a:r>
            <a:r>
              <a:rPr lang="en-US" altLang="en-US" u="sng" dirty="0"/>
              <a:t>think</a:t>
            </a:r>
            <a:r>
              <a:rPr lang="en-US" altLang="en-US" dirty="0"/>
              <a:t> it combines several elements of “unity” and “team spirit” and perhaps other “factors</a:t>
            </a:r>
            <a:r>
              <a:rPr lang="en-US" altLang="en-US" dirty="0" smtClean="0"/>
              <a:t>”</a:t>
            </a:r>
          </a:p>
          <a:p>
            <a:endParaRPr lang="en-US" altLang="en-US" dirty="0"/>
          </a:p>
          <a:p>
            <a:r>
              <a:rPr lang="en-US" altLang="en-US" dirty="0" smtClean="0">
                <a:hlinkClick r:id="rId2" action="ppaction://hlinksldjump"/>
              </a:rPr>
              <a:t>Back</a:t>
            </a:r>
            <a:endParaRPr lang="en-US" altLang="en-US" dirty="0"/>
          </a:p>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40</a:t>
            </a:fld>
            <a:endParaRPr lang="en-US" dirty="0"/>
          </a:p>
        </p:txBody>
      </p:sp>
    </p:spTree>
    <p:extLst>
      <p:ext uri="{BB962C8B-B14F-4D97-AF65-F5344CB8AC3E}">
        <p14:creationId xmlns:p14="http://schemas.microsoft.com/office/powerpoint/2010/main" val="138003445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Factor Analysis</a:t>
            </a:r>
            <a:endParaRPr lang="en-US" dirty="0"/>
          </a:p>
        </p:txBody>
      </p:sp>
      <p:sp>
        <p:nvSpPr>
          <p:cNvPr id="3" name="Content Placeholder 2"/>
          <p:cNvSpPr>
            <a:spLocks noGrp="1"/>
          </p:cNvSpPr>
          <p:nvPr>
            <p:ph idx="1"/>
          </p:nvPr>
        </p:nvSpPr>
        <p:spPr/>
        <p:txBody>
          <a:bodyPr/>
          <a:lstStyle/>
          <a:p>
            <a:r>
              <a:rPr lang="en-US" altLang="en-US" sz="2200" dirty="0"/>
              <a:t>Data reduction tool</a:t>
            </a:r>
          </a:p>
          <a:p>
            <a:r>
              <a:rPr lang="en-US" altLang="en-US" sz="2200" dirty="0"/>
              <a:t>Removes redundancy or duplication from a set of correlated variables</a:t>
            </a:r>
          </a:p>
          <a:p>
            <a:r>
              <a:rPr lang="en-US" altLang="en-US" sz="2200" dirty="0"/>
              <a:t>Represents correlated variables with a smaller set of “derived” variables.</a:t>
            </a:r>
          </a:p>
          <a:p>
            <a:r>
              <a:rPr lang="en-US" altLang="en-US" sz="2200" dirty="0"/>
              <a:t>Factors are formed that are relatively independent of one another.</a:t>
            </a:r>
          </a:p>
          <a:p>
            <a:r>
              <a:rPr lang="en-US" altLang="en-US" sz="2200" dirty="0"/>
              <a:t>Two types of “variables”:</a:t>
            </a:r>
          </a:p>
          <a:p>
            <a:pPr lvl="1"/>
            <a:r>
              <a:rPr lang="en-US" altLang="en-US" dirty="0"/>
              <a:t>latent variables: factors</a:t>
            </a:r>
          </a:p>
          <a:p>
            <a:pPr lvl="1"/>
            <a:r>
              <a:rPr lang="en-US" altLang="en-US" dirty="0"/>
              <a:t>observed variables</a:t>
            </a:r>
          </a:p>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41</a:t>
            </a:fld>
            <a:endParaRPr lang="en-US" dirty="0"/>
          </a:p>
        </p:txBody>
      </p:sp>
    </p:spTree>
    <p:extLst>
      <p:ext uri="{BB962C8B-B14F-4D97-AF65-F5344CB8AC3E}">
        <p14:creationId xmlns:p14="http://schemas.microsoft.com/office/powerpoint/2010/main" val="60399164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Cohesion Variables:</a:t>
            </a:r>
            <a:endParaRPr lang="en-US" dirty="0"/>
          </a:p>
        </p:txBody>
      </p:sp>
      <p:sp>
        <p:nvSpPr>
          <p:cNvPr id="3" name="Content Placeholder 2"/>
          <p:cNvSpPr>
            <a:spLocks noGrp="1"/>
          </p:cNvSpPr>
          <p:nvPr>
            <p:ph idx="1"/>
          </p:nvPr>
        </p:nvSpPr>
        <p:spPr/>
        <p:txBody>
          <a:bodyPr>
            <a:normAutofit fontScale="62500" lnSpcReduction="20000"/>
          </a:bodyPr>
          <a:lstStyle/>
          <a:p>
            <a:pPr eaLnBrk="0" fontAlgn="base" hangingPunct="0"/>
            <a:r>
              <a:rPr lang="en-US" dirty="0"/>
              <a:t>G1 (I do not enjoy being a part of the social environment of this exercise group)</a:t>
            </a:r>
          </a:p>
          <a:p>
            <a:pPr eaLnBrk="0" fontAlgn="base" hangingPunct="0"/>
            <a:r>
              <a:rPr lang="en-US" dirty="0"/>
              <a:t>G2 (I am not going to miss the members of this exercise group when the program ends)</a:t>
            </a:r>
          </a:p>
          <a:p>
            <a:pPr eaLnBrk="0" fontAlgn="base" hangingPunct="0"/>
            <a:r>
              <a:rPr lang="en-US" dirty="0"/>
              <a:t>G3 (I am unhappy with my exercise group’s level of desire to exceed)</a:t>
            </a:r>
          </a:p>
          <a:p>
            <a:pPr eaLnBrk="0" fontAlgn="base" hangingPunct="0"/>
            <a:r>
              <a:rPr lang="en-US" dirty="0"/>
              <a:t>G4 (This exercise program does not give me enough opportunities to improve my personal performance)</a:t>
            </a:r>
          </a:p>
          <a:p>
            <a:pPr eaLnBrk="0" fontAlgn="base" hangingPunct="0"/>
            <a:r>
              <a:rPr lang="en-US" dirty="0"/>
              <a:t>G5 (For me, this exercise group has become one of the most important social groups to which I belong)</a:t>
            </a:r>
          </a:p>
          <a:p>
            <a:pPr eaLnBrk="0" fontAlgn="base" hangingPunct="0"/>
            <a:r>
              <a:rPr lang="en-US" dirty="0"/>
              <a:t>G6 (Our exercise group is united in trying to reach its goals for performance)</a:t>
            </a:r>
          </a:p>
          <a:p>
            <a:pPr eaLnBrk="0" fontAlgn="base" hangingPunct="0"/>
            <a:r>
              <a:rPr lang="en-US" dirty="0"/>
              <a:t>G7 (We all take responsibility for the performance by our exercise group)</a:t>
            </a:r>
          </a:p>
          <a:p>
            <a:pPr eaLnBrk="0" fontAlgn="base" hangingPunct="0"/>
            <a:r>
              <a:rPr lang="en-US" dirty="0"/>
              <a:t>G8 (I would like to continue interacting with some of the members of this exercise group after the program ends)</a:t>
            </a:r>
          </a:p>
          <a:p>
            <a:pPr eaLnBrk="0" fontAlgn="base" hangingPunct="0"/>
            <a:r>
              <a:rPr lang="en-US" dirty="0"/>
              <a:t>G9 (If members of our exercise group have problems in practice, everyone wants to help them)</a:t>
            </a:r>
          </a:p>
          <a:p>
            <a:pPr eaLnBrk="0" fontAlgn="base" hangingPunct="0"/>
            <a:r>
              <a:rPr lang="en-US" dirty="0"/>
              <a:t>G10 (Members of our exercise group do not freely discuss each athlete’s </a:t>
            </a:r>
          </a:p>
          <a:p>
            <a:pPr eaLnBrk="0" fontAlgn="base" hangingPunct="0"/>
            <a:r>
              <a:rPr lang="en-US" dirty="0"/>
              <a:t>responsibilities during practice)</a:t>
            </a:r>
          </a:p>
          <a:p>
            <a:pPr eaLnBrk="0" fontAlgn="base" hangingPunct="0"/>
            <a:r>
              <a:rPr lang="en-US" dirty="0"/>
              <a:t>G11 (I feel like I work harder during practice than other members of this exercise group)</a:t>
            </a:r>
          </a:p>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42</a:t>
            </a:fld>
            <a:endParaRPr lang="en-US" dirty="0"/>
          </a:p>
        </p:txBody>
      </p:sp>
    </p:spTree>
    <p:extLst>
      <p:ext uri="{BB962C8B-B14F-4D97-AF65-F5344CB8AC3E}">
        <p14:creationId xmlns:p14="http://schemas.microsoft.com/office/powerpoint/2010/main" val="235933968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Other examples</a:t>
            </a:r>
            <a:endParaRPr lang="en-US" dirty="0"/>
          </a:p>
        </p:txBody>
      </p:sp>
      <p:sp>
        <p:nvSpPr>
          <p:cNvPr id="3" name="Content Placeholder 2"/>
          <p:cNvSpPr>
            <a:spLocks noGrp="1"/>
          </p:cNvSpPr>
          <p:nvPr>
            <p:ph idx="1"/>
          </p:nvPr>
        </p:nvSpPr>
        <p:spPr/>
        <p:txBody>
          <a:bodyPr/>
          <a:lstStyle/>
          <a:p>
            <a:r>
              <a:rPr lang="en-US" altLang="en-US" dirty="0"/>
              <a:t>Diet</a:t>
            </a:r>
          </a:p>
          <a:p>
            <a:r>
              <a:rPr lang="en-US" altLang="en-US" dirty="0"/>
              <a:t>Air pollution</a:t>
            </a:r>
          </a:p>
          <a:p>
            <a:r>
              <a:rPr lang="en-US" altLang="en-US" dirty="0"/>
              <a:t>Personality</a:t>
            </a:r>
          </a:p>
          <a:p>
            <a:r>
              <a:rPr lang="en-US" altLang="en-US" dirty="0"/>
              <a:t>Customer satisfaction</a:t>
            </a:r>
          </a:p>
          <a:p>
            <a:r>
              <a:rPr lang="en-US" altLang="en-US" dirty="0"/>
              <a:t>Depression</a:t>
            </a:r>
          </a:p>
          <a:p>
            <a:r>
              <a:rPr lang="en-US" altLang="en-US" dirty="0"/>
              <a:t>Quality of Life</a:t>
            </a:r>
          </a:p>
          <a:p>
            <a:pPr marL="0" indent="0">
              <a:buNone/>
            </a:pPr>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43</a:t>
            </a:fld>
            <a:endParaRPr lang="en-US" dirty="0"/>
          </a:p>
        </p:txBody>
      </p:sp>
    </p:spTree>
    <p:extLst>
      <p:ext uri="{BB962C8B-B14F-4D97-AF65-F5344CB8AC3E}">
        <p14:creationId xmlns:p14="http://schemas.microsoft.com/office/powerpoint/2010/main" val="123802532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Some Applications of Factor Analysis</a:t>
            </a:r>
            <a:endParaRPr lang="en-US" dirty="0"/>
          </a:p>
        </p:txBody>
      </p:sp>
      <p:sp>
        <p:nvSpPr>
          <p:cNvPr id="3" name="Content Placeholder 2"/>
          <p:cNvSpPr>
            <a:spLocks noGrp="1"/>
          </p:cNvSpPr>
          <p:nvPr>
            <p:ph idx="1"/>
          </p:nvPr>
        </p:nvSpPr>
        <p:spPr/>
        <p:txBody>
          <a:bodyPr>
            <a:normAutofit fontScale="92500" lnSpcReduction="20000"/>
          </a:bodyPr>
          <a:lstStyle/>
          <a:p>
            <a:pPr>
              <a:buNone/>
            </a:pPr>
            <a:r>
              <a:rPr lang="en-US" altLang="en-US" dirty="0"/>
              <a:t>1. </a:t>
            </a:r>
            <a:r>
              <a:rPr lang="en-US" altLang="en-US" u="sng" dirty="0"/>
              <a:t>Identification of Underlying Factors</a:t>
            </a:r>
            <a:r>
              <a:rPr lang="en-US" altLang="en-US" dirty="0"/>
              <a:t>:</a:t>
            </a:r>
          </a:p>
          <a:p>
            <a:pPr lvl="1"/>
            <a:r>
              <a:rPr lang="en-US" altLang="en-US" dirty="0"/>
              <a:t>clusters variables into homogeneous sets</a:t>
            </a:r>
          </a:p>
          <a:p>
            <a:pPr lvl="1"/>
            <a:r>
              <a:rPr lang="en-US" altLang="en-US" dirty="0"/>
              <a:t>creates new variables (i.e. factors)</a:t>
            </a:r>
          </a:p>
          <a:p>
            <a:pPr lvl="1"/>
            <a:r>
              <a:rPr lang="en-US" altLang="en-US" dirty="0"/>
              <a:t>allows us to gain insight to categories</a:t>
            </a:r>
          </a:p>
          <a:p>
            <a:pPr>
              <a:buNone/>
            </a:pPr>
            <a:r>
              <a:rPr lang="en-US" altLang="en-US" dirty="0"/>
              <a:t>2. </a:t>
            </a:r>
            <a:r>
              <a:rPr lang="en-US" altLang="en-US" u="sng" dirty="0"/>
              <a:t>Screening of Variables</a:t>
            </a:r>
            <a:r>
              <a:rPr lang="en-US" altLang="en-US" dirty="0"/>
              <a:t>:</a:t>
            </a:r>
          </a:p>
          <a:p>
            <a:pPr lvl="1"/>
            <a:r>
              <a:rPr lang="en-US" altLang="en-US" dirty="0"/>
              <a:t>identifies groupings to allow us to select one variable to represent many</a:t>
            </a:r>
          </a:p>
          <a:p>
            <a:pPr lvl="1"/>
            <a:r>
              <a:rPr lang="en-US" altLang="en-US" dirty="0"/>
              <a:t>useful in regression (recall collinearity)</a:t>
            </a:r>
          </a:p>
          <a:p>
            <a:pPr>
              <a:buNone/>
            </a:pPr>
            <a:r>
              <a:rPr lang="en-US" altLang="en-US" dirty="0"/>
              <a:t>3. </a:t>
            </a:r>
            <a:r>
              <a:rPr lang="en-US" altLang="en-US" u="sng" dirty="0"/>
              <a:t>Summary</a:t>
            </a:r>
            <a:r>
              <a:rPr lang="en-US" altLang="en-US" dirty="0"/>
              <a:t>:</a:t>
            </a:r>
          </a:p>
          <a:p>
            <a:pPr lvl="1"/>
            <a:r>
              <a:rPr lang="en-US" altLang="en-US" dirty="0"/>
              <a:t>Allows us to describe many variables using a few factors</a:t>
            </a:r>
          </a:p>
          <a:p>
            <a:pPr>
              <a:buNone/>
            </a:pPr>
            <a:r>
              <a:rPr lang="en-US" altLang="en-US" dirty="0"/>
              <a:t>4. </a:t>
            </a:r>
            <a:r>
              <a:rPr lang="en-US" altLang="en-US" u="sng" dirty="0"/>
              <a:t>Clustering of objects</a:t>
            </a:r>
            <a:r>
              <a:rPr lang="en-US" altLang="en-US" dirty="0"/>
              <a:t>:</a:t>
            </a:r>
          </a:p>
          <a:p>
            <a:pPr lvl="1"/>
            <a:r>
              <a:rPr lang="en-US" altLang="en-US" dirty="0"/>
              <a:t>Helps us to put objects (people) into categories depending on their factor scores</a:t>
            </a:r>
          </a:p>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44</a:t>
            </a:fld>
            <a:endParaRPr lang="en-US" dirty="0"/>
          </a:p>
        </p:txBody>
      </p:sp>
    </p:spTree>
    <p:extLst>
      <p:ext uri="{BB962C8B-B14F-4D97-AF65-F5344CB8AC3E}">
        <p14:creationId xmlns:p14="http://schemas.microsoft.com/office/powerpoint/2010/main" val="227892050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Goals of Factor Analysis</a:t>
            </a:r>
            <a:endParaRPr lang="en-US" dirty="0"/>
          </a:p>
        </p:txBody>
      </p:sp>
      <p:sp>
        <p:nvSpPr>
          <p:cNvPr id="3" name="Content Placeholder 2"/>
          <p:cNvSpPr>
            <a:spLocks noGrp="1"/>
          </p:cNvSpPr>
          <p:nvPr>
            <p:ph idx="1"/>
          </p:nvPr>
        </p:nvSpPr>
        <p:spPr/>
        <p:txBody>
          <a:bodyPr/>
          <a:lstStyle/>
          <a:p>
            <a:r>
              <a:rPr lang="en-US" altLang="en-US" dirty="0"/>
              <a:t>One of the primary goals of factor analysis is often to identify a measurement model for a latent variable</a:t>
            </a:r>
          </a:p>
          <a:p>
            <a:r>
              <a:rPr lang="en-US" altLang="en-US" dirty="0"/>
              <a:t>This includes </a:t>
            </a:r>
          </a:p>
          <a:p>
            <a:pPr lvl="1"/>
            <a:r>
              <a:rPr lang="en-US" altLang="en-US" dirty="0"/>
              <a:t>identifying the items to include in the model</a:t>
            </a:r>
          </a:p>
          <a:p>
            <a:pPr lvl="1"/>
            <a:r>
              <a:rPr lang="en-US" altLang="en-US" dirty="0"/>
              <a:t>identifying how many ‘factors’ there are in the latent variable</a:t>
            </a:r>
          </a:p>
          <a:p>
            <a:pPr lvl="1"/>
            <a:r>
              <a:rPr lang="en-US" altLang="en-US" dirty="0"/>
              <a:t>identifying which items are “associated” with which factors</a:t>
            </a:r>
          </a:p>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45</a:t>
            </a:fld>
            <a:endParaRPr lang="en-US" dirty="0"/>
          </a:p>
        </p:txBody>
      </p:sp>
    </p:spTree>
    <p:extLst>
      <p:ext uri="{BB962C8B-B14F-4D97-AF65-F5344CB8AC3E}">
        <p14:creationId xmlns:p14="http://schemas.microsoft.com/office/powerpoint/2010/main" val="237597716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Output</a:t>
            </a:r>
            <a:endParaRPr lang="en-US" dirty="0"/>
          </a:p>
        </p:txBody>
      </p:sp>
      <p:sp>
        <p:nvSpPr>
          <p:cNvPr id="3" name="Content Placeholder 2"/>
          <p:cNvSpPr>
            <a:spLocks noGrp="1"/>
          </p:cNvSpPr>
          <p:nvPr>
            <p:ph idx="1"/>
          </p:nvPr>
        </p:nvSpPr>
        <p:spPr/>
        <p:txBody>
          <a:bodyPr>
            <a:normAutofit fontScale="47500" lnSpcReduction="20000"/>
          </a:bodyPr>
          <a:lstStyle/>
          <a:p>
            <a:pPr>
              <a:lnSpc>
                <a:spcPct val="80000"/>
              </a:lnSpc>
              <a:buFont typeface="Wingdings" panose="05000000000000000000" pitchFamily="2" charset="2"/>
              <a:buNone/>
            </a:pPr>
            <a:r>
              <a:rPr lang="en-US" altLang="en-US" dirty="0">
                <a:latin typeface="Courier New" panose="02070309020205020404" pitchFamily="49" charset="0"/>
              </a:rPr>
              <a:t> ------------------------------------</a:t>
            </a:r>
          </a:p>
          <a:p>
            <a:pPr>
              <a:lnSpc>
                <a:spcPct val="80000"/>
              </a:lnSpc>
              <a:buFont typeface="Wingdings" panose="05000000000000000000" pitchFamily="2" charset="2"/>
              <a:buNone/>
            </a:pPr>
            <a:r>
              <a:rPr lang="en-US" altLang="en-US" dirty="0">
                <a:latin typeface="Courier New" panose="02070309020205020404" pitchFamily="49" charset="0"/>
              </a:rPr>
              <a:t>        Variable |  Factor1   Factor2 |</a:t>
            </a:r>
          </a:p>
          <a:p>
            <a:pPr>
              <a:lnSpc>
                <a:spcPct val="80000"/>
              </a:lnSpc>
              <a:buFont typeface="Wingdings" panose="05000000000000000000" pitchFamily="2" charset="2"/>
              <a:buNone/>
            </a:pPr>
            <a:r>
              <a:rPr lang="en-US" altLang="en-US" dirty="0">
                <a:latin typeface="Courier New" panose="02070309020205020404" pitchFamily="49" charset="0"/>
              </a:rPr>
              <a:t>    -------------+--------------------+</a:t>
            </a:r>
          </a:p>
          <a:p>
            <a:pPr>
              <a:lnSpc>
                <a:spcPct val="80000"/>
              </a:lnSpc>
              <a:buFont typeface="Wingdings" panose="05000000000000000000" pitchFamily="2" charset="2"/>
              <a:buNone/>
            </a:pPr>
            <a:r>
              <a:rPr lang="en-US" altLang="en-US" dirty="0">
                <a:latin typeface="Courier New" panose="02070309020205020404" pitchFamily="49" charset="0"/>
              </a:rPr>
              <a:t>        </a:t>
            </a:r>
            <a:r>
              <a:rPr lang="en-US" altLang="en-US" dirty="0" err="1">
                <a:latin typeface="Courier New" panose="02070309020205020404" pitchFamily="49" charset="0"/>
              </a:rPr>
              <a:t>notenjoy</a:t>
            </a:r>
            <a:r>
              <a:rPr lang="en-US" altLang="en-US" dirty="0">
                <a:latin typeface="Courier New" panose="02070309020205020404" pitchFamily="49" charset="0"/>
              </a:rPr>
              <a:t> |  -0.3118    </a:t>
            </a:r>
            <a:r>
              <a:rPr lang="en-US" altLang="en-US" b="1" dirty="0">
                <a:solidFill>
                  <a:srgbClr val="FFFF00"/>
                </a:solidFill>
                <a:latin typeface="Courier New" panose="02070309020205020404" pitchFamily="49" charset="0"/>
              </a:rPr>
              <a:t>0.5870</a:t>
            </a:r>
            <a:r>
              <a:rPr lang="en-US" altLang="en-US" dirty="0">
                <a:latin typeface="Courier New" panose="02070309020205020404" pitchFamily="49" charset="0"/>
              </a:rPr>
              <a:t> |</a:t>
            </a:r>
          </a:p>
          <a:p>
            <a:pPr>
              <a:lnSpc>
                <a:spcPct val="80000"/>
              </a:lnSpc>
              <a:buFont typeface="Wingdings" panose="05000000000000000000" pitchFamily="2" charset="2"/>
              <a:buNone/>
            </a:pPr>
            <a:r>
              <a:rPr lang="en-US" altLang="en-US" dirty="0">
                <a:latin typeface="Courier New" panose="02070309020205020404" pitchFamily="49" charset="0"/>
              </a:rPr>
              <a:t>         </a:t>
            </a:r>
            <a:r>
              <a:rPr lang="en-US" altLang="en-US" dirty="0" err="1">
                <a:latin typeface="Courier New" panose="02070309020205020404" pitchFamily="49" charset="0"/>
              </a:rPr>
              <a:t>notmiss</a:t>
            </a:r>
            <a:r>
              <a:rPr lang="en-US" altLang="en-US" dirty="0">
                <a:latin typeface="Courier New" panose="02070309020205020404" pitchFamily="49" charset="0"/>
              </a:rPr>
              <a:t> |  -0.3498    </a:t>
            </a:r>
            <a:r>
              <a:rPr lang="en-US" altLang="en-US" b="1" dirty="0">
                <a:solidFill>
                  <a:srgbClr val="FFFF00"/>
                </a:solidFill>
                <a:latin typeface="Courier New" panose="02070309020205020404" pitchFamily="49" charset="0"/>
              </a:rPr>
              <a:t>0.6155</a:t>
            </a:r>
            <a:r>
              <a:rPr lang="en-US" altLang="en-US" dirty="0">
                <a:latin typeface="Courier New" panose="02070309020205020404" pitchFamily="49" charset="0"/>
              </a:rPr>
              <a:t> |</a:t>
            </a:r>
          </a:p>
          <a:p>
            <a:pPr>
              <a:lnSpc>
                <a:spcPct val="80000"/>
              </a:lnSpc>
              <a:buFont typeface="Wingdings" panose="05000000000000000000" pitchFamily="2" charset="2"/>
              <a:buNone/>
            </a:pPr>
            <a:r>
              <a:rPr lang="en-US" altLang="en-US" dirty="0">
                <a:latin typeface="Courier New" panose="02070309020205020404" pitchFamily="49" charset="0"/>
              </a:rPr>
              <a:t>    </a:t>
            </a:r>
            <a:r>
              <a:rPr lang="en-US" altLang="en-US" dirty="0" err="1">
                <a:latin typeface="Courier New" panose="02070309020205020404" pitchFamily="49" charset="0"/>
              </a:rPr>
              <a:t>desireexceed</a:t>
            </a:r>
            <a:r>
              <a:rPr lang="en-US" altLang="en-US" dirty="0">
                <a:latin typeface="Courier New" panose="02070309020205020404" pitchFamily="49" charset="0"/>
              </a:rPr>
              <a:t> |  -0.1919    </a:t>
            </a:r>
            <a:r>
              <a:rPr lang="en-US" altLang="en-US" b="1" dirty="0">
                <a:solidFill>
                  <a:srgbClr val="FFFF00"/>
                </a:solidFill>
                <a:latin typeface="Courier New" panose="02070309020205020404" pitchFamily="49" charset="0"/>
              </a:rPr>
              <a:t>0.8381</a:t>
            </a:r>
            <a:r>
              <a:rPr lang="en-US" altLang="en-US" dirty="0">
                <a:latin typeface="Courier New" panose="02070309020205020404" pitchFamily="49" charset="0"/>
              </a:rPr>
              <a:t> |</a:t>
            </a:r>
          </a:p>
          <a:p>
            <a:pPr>
              <a:lnSpc>
                <a:spcPct val="80000"/>
              </a:lnSpc>
              <a:buFont typeface="Wingdings" panose="05000000000000000000" pitchFamily="2" charset="2"/>
              <a:buNone/>
            </a:pPr>
            <a:r>
              <a:rPr lang="en-US" altLang="en-US" dirty="0">
                <a:latin typeface="Courier New" panose="02070309020205020404" pitchFamily="49" charset="0"/>
              </a:rPr>
              <a:t>    </a:t>
            </a:r>
            <a:r>
              <a:rPr lang="en-US" altLang="en-US" dirty="0" err="1" smtClean="0">
                <a:latin typeface="Courier New" panose="02070309020205020404" pitchFamily="49" charset="0"/>
              </a:rPr>
              <a:t>personalperf</a:t>
            </a:r>
            <a:r>
              <a:rPr lang="en-US" altLang="en-US" dirty="0" smtClean="0">
                <a:latin typeface="Courier New" panose="02070309020205020404" pitchFamily="49" charset="0"/>
              </a:rPr>
              <a:t> </a:t>
            </a:r>
            <a:r>
              <a:rPr lang="en-US" altLang="en-US" dirty="0">
                <a:latin typeface="Courier New" panose="02070309020205020404" pitchFamily="49" charset="0"/>
              </a:rPr>
              <a:t>|  -0.2269    </a:t>
            </a:r>
            <a:r>
              <a:rPr lang="en-US" altLang="en-US" b="1" dirty="0">
                <a:solidFill>
                  <a:srgbClr val="FFFF00"/>
                </a:solidFill>
                <a:latin typeface="Courier New" panose="02070309020205020404" pitchFamily="49" charset="0"/>
              </a:rPr>
              <a:t>0.7345</a:t>
            </a:r>
            <a:r>
              <a:rPr lang="en-US" altLang="en-US" dirty="0">
                <a:latin typeface="Courier New" panose="02070309020205020404" pitchFamily="49" charset="0"/>
              </a:rPr>
              <a:t> |</a:t>
            </a:r>
          </a:p>
          <a:p>
            <a:pPr>
              <a:lnSpc>
                <a:spcPct val="80000"/>
              </a:lnSpc>
              <a:buFont typeface="Wingdings" panose="05000000000000000000" pitchFamily="2" charset="2"/>
              <a:buNone/>
            </a:pPr>
            <a:r>
              <a:rPr lang="en-US" altLang="en-US" dirty="0">
                <a:latin typeface="Courier New" panose="02070309020205020404" pitchFamily="49" charset="0"/>
              </a:rPr>
              <a:t>    </a:t>
            </a:r>
            <a:r>
              <a:rPr lang="en-US" altLang="en-US" dirty="0" err="1">
                <a:latin typeface="Courier New" panose="02070309020205020404" pitchFamily="49" charset="0"/>
              </a:rPr>
              <a:t>importants~l</a:t>
            </a:r>
            <a:r>
              <a:rPr lang="en-US" altLang="en-US" dirty="0">
                <a:latin typeface="Courier New" panose="02070309020205020404" pitchFamily="49" charset="0"/>
              </a:rPr>
              <a:t> |   </a:t>
            </a:r>
            <a:r>
              <a:rPr lang="en-US" altLang="en-US" b="1" dirty="0">
                <a:solidFill>
                  <a:srgbClr val="FFFF00"/>
                </a:solidFill>
                <a:latin typeface="Courier New" panose="02070309020205020404" pitchFamily="49" charset="0"/>
              </a:rPr>
              <a:t>0.5682</a:t>
            </a:r>
            <a:r>
              <a:rPr lang="en-US" altLang="en-US" dirty="0">
                <a:latin typeface="Courier New" panose="02070309020205020404" pitchFamily="49" charset="0"/>
              </a:rPr>
              <a:t>   -0.1748 |</a:t>
            </a:r>
          </a:p>
          <a:p>
            <a:pPr>
              <a:lnSpc>
                <a:spcPct val="80000"/>
              </a:lnSpc>
              <a:buFont typeface="Wingdings" panose="05000000000000000000" pitchFamily="2" charset="2"/>
              <a:buNone/>
            </a:pPr>
            <a:r>
              <a:rPr lang="en-US" altLang="en-US" dirty="0">
                <a:latin typeface="Courier New" panose="02070309020205020404" pitchFamily="49" charset="0"/>
              </a:rPr>
              <a:t>     </a:t>
            </a:r>
            <a:r>
              <a:rPr lang="en-US" altLang="en-US" dirty="0" err="1">
                <a:latin typeface="Courier New" panose="02070309020205020404" pitchFamily="49" charset="0"/>
              </a:rPr>
              <a:t>groupunited</a:t>
            </a:r>
            <a:r>
              <a:rPr lang="en-US" altLang="en-US" dirty="0">
                <a:latin typeface="Courier New" panose="02070309020205020404" pitchFamily="49" charset="0"/>
              </a:rPr>
              <a:t> |   </a:t>
            </a:r>
            <a:r>
              <a:rPr lang="en-US" altLang="en-US" b="1" dirty="0">
                <a:solidFill>
                  <a:srgbClr val="FFFF00"/>
                </a:solidFill>
                <a:latin typeface="Courier New" panose="02070309020205020404" pitchFamily="49" charset="0"/>
              </a:rPr>
              <a:t>0.8184 </a:t>
            </a:r>
            <a:r>
              <a:rPr lang="en-US" altLang="en-US" dirty="0">
                <a:latin typeface="Courier New" panose="02070309020205020404" pitchFamily="49" charset="0"/>
              </a:rPr>
              <a:t>  -0.1212 |</a:t>
            </a:r>
          </a:p>
          <a:p>
            <a:pPr>
              <a:lnSpc>
                <a:spcPct val="80000"/>
              </a:lnSpc>
              <a:buFont typeface="Wingdings" panose="05000000000000000000" pitchFamily="2" charset="2"/>
              <a:buNone/>
            </a:pPr>
            <a:r>
              <a:rPr lang="en-US" altLang="en-US" dirty="0">
                <a:latin typeface="Courier New" panose="02070309020205020404" pitchFamily="49" charset="0"/>
              </a:rPr>
              <a:t>    </a:t>
            </a:r>
            <a:r>
              <a:rPr lang="en-US" altLang="en-US" dirty="0" err="1">
                <a:latin typeface="Courier New" panose="02070309020205020404" pitchFamily="49" charset="0"/>
              </a:rPr>
              <a:t>responsibi~y</a:t>
            </a:r>
            <a:r>
              <a:rPr lang="en-US" altLang="en-US" dirty="0">
                <a:latin typeface="Courier New" panose="02070309020205020404" pitchFamily="49" charset="0"/>
              </a:rPr>
              <a:t> |   </a:t>
            </a:r>
            <a:r>
              <a:rPr lang="en-US" altLang="en-US" b="1" dirty="0">
                <a:solidFill>
                  <a:srgbClr val="FFFF00"/>
                </a:solidFill>
                <a:latin typeface="Courier New" panose="02070309020205020404" pitchFamily="49" charset="0"/>
              </a:rPr>
              <a:t>0.9233</a:t>
            </a:r>
            <a:r>
              <a:rPr lang="en-US" altLang="en-US" dirty="0">
                <a:latin typeface="Courier New" panose="02070309020205020404" pitchFamily="49" charset="0"/>
              </a:rPr>
              <a:t>   -0.1968 |</a:t>
            </a:r>
          </a:p>
          <a:p>
            <a:pPr>
              <a:lnSpc>
                <a:spcPct val="80000"/>
              </a:lnSpc>
              <a:buFont typeface="Wingdings" panose="05000000000000000000" pitchFamily="2" charset="2"/>
              <a:buNone/>
            </a:pPr>
            <a:r>
              <a:rPr lang="en-US" altLang="en-US" dirty="0">
                <a:latin typeface="Courier New" panose="02070309020205020404" pitchFamily="49" charset="0"/>
              </a:rPr>
              <a:t>        interact |   </a:t>
            </a:r>
            <a:r>
              <a:rPr lang="en-US" altLang="en-US" b="1" dirty="0">
                <a:solidFill>
                  <a:srgbClr val="FFFF00"/>
                </a:solidFill>
                <a:latin typeface="Courier New" panose="02070309020205020404" pitchFamily="49" charset="0"/>
              </a:rPr>
              <a:t>0.6238 </a:t>
            </a:r>
            <a:r>
              <a:rPr lang="en-US" altLang="en-US" dirty="0">
                <a:latin typeface="Courier New" panose="02070309020205020404" pitchFamily="49" charset="0"/>
              </a:rPr>
              <a:t>  -0.2227 |</a:t>
            </a:r>
          </a:p>
          <a:p>
            <a:pPr>
              <a:lnSpc>
                <a:spcPct val="80000"/>
              </a:lnSpc>
              <a:buFont typeface="Wingdings" panose="05000000000000000000" pitchFamily="2" charset="2"/>
              <a:buNone/>
            </a:pPr>
            <a:r>
              <a:rPr lang="en-US" altLang="en-US" dirty="0">
                <a:latin typeface="Courier New" panose="02070309020205020404" pitchFamily="49" charset="0"/>
              </a:rPr>
              <a:t>    </a:t>
            </a:r>
            <a:r>
              <a:rPr lang="en-US" altLang="en-US" dirty="0" err="1">
                <a:latin typeface="Courier New" panose="02070309020205020404" pitchFamily="49" charset="0"/>
              </a:rPr>
              <a:t>problemshelp</a:t>
            </a:r>
            <a:r>
              <a:rPr lang="en-US" altLang="en-US" dirty="0">
                <a:latin typeface="Courier New" panose="02070309020205020404" pitchFamily="49" charset="0"/>
              </a:rPr>
              <a:t> |   </a:t>
            </a:r>
            <a:r>
              <a:rPr lang="en-US" altLang="en-US" b="1" dirty="0">
                <a:solidFill>
                  <a:srgbClr val="FFFF00"/>
                </a:solidFill>
                <a:latin typeface="Courier New" panose="02070309020205020404" pitchFamily="49" charset="0"/>
              </a:rPr>
              <a:t>0.8817</a:t>
            </a:r>
            <a:r>
              <a:rPr lang="en-US" altLang="en-US" dirty="0">
                <a:latin typeface="Courier New" panose="02070309020205020404" pitchFamily="49" charset="0"/>
              </a:rPr>
              <a:t>   -0.2060 |</a:t>
            </a:r>
          </a:p>
          <a:p>
            <a:pPr>
              <a:lnSpc>
                <a:spcPct val="80000"/>
              </a:lnSpc>
              <a:buFont typeface="Wingdings" panose="05000000000000000000" pitchFamily="2" charset="2"/>
              <a:buNone/>
            </a:pPr>
            <a:r>
              <a:rPr lang="en-US" altLang="en-US" dirty="0">
                <a:latin typeface="Courier New" panose="02070309020205020404" pitchFamily="49" charset="0"/>
              </a:rPr>
              <a:t>      </a:t>
            </a:r>
            <a:r>
              <a:rPr lang="en-US" altLang="en-US" dirty="0" err="1">
                <a:latin typeface="Courier New" panose="02070309020205020404" pitchFamily="49" charset="0"/>
              </a:rPr>
              <a:t>notdiscuss</a:t>
            </a:r>
            <a:r>
              <a:rPr lang="en-US" altLang="en-US" dirty="0">
                <a:latin typeface="Courier New" panose="02070309020205020404" pitchFamily="49" charset="0"/>
              </a:rPr>
              <a:t> |  -0.0308    </a:t>
            </a:r>
            <a:r>
              <a:rPr lang="en-US" altLang="en-US" b="1" dirty="0">
                <a:solidFill>
                  <a:srgbClr val="FFFF00"/>
                </a:solidFill>
                <a:latin typeface="Courier New" panose="02070309020205020404" pitchFamily="49" charset="0"/>
              </a:rPr>
              <a:t>0.4165</a:t>
            </a:r>
            <a:r>
              <a:rPr lang="en-US" altLang="en-US" dirty="0">
                <a:latin typeface="Courier New" panose="02070309020205020404" pitchFamily="49" charset="0"/>
              </a:rPr>
              <a:t> |</a:t>
            </a:r>
          </a:p>
          <a:p>
            <a:pPr>
              <a:lnSpc>
                <a:spcPct val="80000"/>
              </a:lnSpc>
              <a:buFont typeface="Wingdings" panose="05000000000000000000" pitchFamily="2" charset="2"/>
              <a:buNone/>
            </a:pPr>
            <a:r>
              <a:rPr lang="en-US" altLang="en-US" dirty="0">
                <a:latin typeface="Courier New" panose="02070309020205020404" pitchFamily="49" charset="0"/>
              </a:rPr>
              <a:t>      </a:t>
            </a:r>
            <a:r>
              <a:rPr lang="en-US" altLang="en-US" dirty="0" err="1">
                <a:latin typeface="Courier New" panose="02070309020205020404" pitchFamily="49" charset="0"/>
              </a:rPr>
              <a:t>workharder</a:t>
            </a:r>
            <a:r>
              <a:rPr lang="en-US" altLang="en-US" dirty="0">
                <a:latin typeface="Courier New" panose="02070309020205020404" pitchFamily="49" charset="0"/>
              </a:rPr>
              <a:t> |  -0.1872    </a:t>
            </a:r>
            <a:r>
              <a:rPr lang="en-US" altLang="en-US" b="1" dirty="0">
                <a:solidFill>
                  <a:srgbClr val="FFFF00"/>
                </a:solidFill>
                <a:latin typeface="Courier New" panose="02070309020205020404" pitchFamily="49" charset="0"/>
              </a:rPr>
              <a:t>0.5647</a:t>
            </a:r>
            <a:r>
              <a:rPr lang="en-US" altLang="en-US" dirty="0">
                <a:latin typeface="Courier New" panose="02070309020205020404" pitchFamily="49" charset="0"/>
              </a:rPr>
              <a:t> |</a:t>
            </a:r>
          </a:p>
          <a:p>
            <a:pPr>
              <a:lnSpc>
                <a:spcPct val="80000"/>
              </a:lnSpc>
              <a:buFont typeface="Wingdings" panose="05000000000000000000" pitchFamily="2" charset="2"/>
              <a:buNone/>
            </a:pPr>
            <a:r>
              <a:rPr lang="en-US" altLang="en-US" dirty="0">
                <a:latin typeface="Courier New" panose="02070309020205020404" pitchFamily="49" charset="0"/>
              </a:rPr>
              <a:t>    -----------------------------------</a:t>
            </a:r>
          </a:p>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46</a:t>
            </a:fld>
            <a:endParaRPr lang="en-US" dirty="0"/>
          </a:p>
        </p:txBody>
      </p:sp>
    </p:spTree>
    <p:extLst>
      <p:ext uri="{BB962C8B-B14F-4D97-AF65-F5344CB8AC3E}">
        <p14:creationId xmlns:p14="http://schemas.microsoft.com/office/powerpoint/2010/main" val="3427304713"/>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How to interpret?</a:t>
            </a:r>
            <a:endParaRPr lang="en-US" dirty="0"/>
          </a:p>
        </p:txBody>
      </p:sp>
      <p:sp>
        <p:nvSpPr>
          <p:cNvPr id="3" name="Content Placeholder 2"/>
          <p:cNvSpPr>
            <a:spLocks noGrp="1"/>
          </p:cNvSpPr>
          <p:nvPr>
            <p:ph idx="1"/>
          </p:nvPr>
        </p:nvSpPr>
        <p:spPr>
          <a:xfrm>
            <a:off x="680322" y="2336873"/>
            <a:ext cx="5802366" cy="3599316"/>
          </a:xfrm>
        </p:spPr>
        <p:txBody>
          <a:bodyPr>
            <a:normAutofit fontScale="85000" lnSpcReduction="20000"/>
          </a:bodyPr>
          <a:lstStyle/>
          <a:p>
            <a:pPr>
              <a:lnSpc>
                <a:spcPct val="80000"/>
              </a:lnSpc>
            </a:pPr>
            <a:r>
              <a:rPr lang="en-US" altLang="en-US" sz="1800" b="1" u="sng" dirty="0" smtClean="0"/>
              <a:t>Loadings</a:t>
            </a:r>
            <a:r>
              <a:rPr lang="en-US" altLang="en-US" sz="1800" dirty="0" smtClean="0"/>
              <a:t>:  represent correlations between item and factor	</a:t>
            </a:r>
          </a:p>
          <a:p>
            <a:pPr>
              <a:lnSpc>
                <a:spcPct val="80000"/>
              </a:lnSpc>
            </a:pPr>
            <a:r>
              <a:rPr lang="en-US" altLang="en-US" sz="1800" dirty="0" smtClean="0"/>
              <a:t>High </a:t>
            </a:r>
            <a:r>
              <a:rPr lang="en-US" altLang="en-US" sz="1800" dirty="0"/>
              <a:t>loadings:  define a factor</a:t>
            </a:r>
          </a:p>
          <a:p>
            <a:pPr>
              <a:lnSpc>
                <a:spcPct val="80000"/>
              </a:lnSpc>
            </a:pPr>
            <a:r>
              <a:rPr lang="en-US" altLang="en-US" sz="1800" dirty="0"/>
              <a:t>Low loadings:  item does not “load” on factor</a:t>
            </a:r>
          </a:p>
          <a:p>
            <a:pPr>
              <a:lnSpc>
                <a:spcPct val="80000"/>
              </a:lnSpc>
            </a:pPr>
            <a:r>
              <a:rPr lang="en-US" altLang="en-US" sz="1800" dirty="0" smtClean="0"/>
              <a:t>Easy to skim the loadings</a:t>
            </a:r>
          </a:p>
          <a:p>
            <a:pPr>
              <a:lnSpc>
                <a:spcPct val="80000"/>
              </a:lnSpc>
            </a:pPr>
            <a:r>
              <a:rPr lang="en-US" altLang="en-US" sz="1800" dirty="0" smtClean="0"/>
              <a:t>This </a:t>
            </a:r>
            <a:r>
              <a:rPr lang="en-US" altLang="en-US" sz="1800" dirty="0"/>
              <a:t>example:</a:t>
            </a:r>
          </a:p>
          <a:p>
            <a:pPr lvl="1">
              <a:lnSpc>
                <a:spcPct val="80000"/>
              </a:lnSpc>
            </a:pPr>
            <a:r>
              <a:rPr lang="en-US" altLang="en-US" sz="1600" dirty="0"/>
              <a:t>factor 1 is defined by  G5, G6, </a:t>
            </a:r>
          </a:p>
          <a:p>
            <a:pPr lvl="1">
              <a:lnSpc>
                <a:spcPct val="80000"/>
              </a:lnSpc>
              <a:buFontTx/>
              <a:buNone/>
            </a:pPr>
            <a:r>
              <a:rPr lang="en-US" altLang="en-US" sz="1600" dirty="0"/>
              <a:t>	G7, G8 G9</a:t>
            </a:r>
          </a:p>
          <a:p>
            <a:pPr lvl="1">
              <a:lnSpc>
                <a:spcPct val="80000"/>
              </a:lnSpc>
            </a:pPr>
            <a:r>
              <a:rPr lang="en-US" altLang="en-US" sz="1600" dirty="0"/>
              <a:t>factor 2 is defined by G1, G2, </a:t>
            </a:r>
          </a:p>
          <a:p>
            <a:pPr lvl="2">
              <a:lnSpc>
                <a:spcPct val="80000"/>
              </a:lnSpc>
            </a:pPr>
            <a:r>
              <a:rPr lang="en-US" altLang="en-US" sz="1400" dirty="0"/>
              <a:t>G3, G4, G10, G11</a:t>
            </a:r>
          </a:p>
          <a:p>
            <a:pPr>
              <a:lnSpc>
                <a:spcPct val="80000"/>
              </a:lnSpc>
            </a:pPr>
            <a:r>
              <a:rPr lang="en-US" altLang="en-US" sz="1800" dirty="0"/>
              <a:t>Other things to note:</a:t>
            </a:r>
          </a:p>
          <a:p>
            <a:pPr lvl="1">
              <a:lnSpc>
                <a:spcPct val="80000"/>
              </a:lnSpc>
            </a:pPr>
            <a:r>
              <a:rPr lang="en-US" altLang="en-US" sz="1600" dirty="0"/>
              <a:t>factors are ‘independent’ (usually)</a:t>
            </a:r>
          </a:p>
          <a:p>
            <a:pPr lvl="1">
              <a:lnSpc>
                <a:spcPct val="80000"/>
              </a:lnSpc>
            </a:pPr>
            <a:r>
              <a:rPr lang="en-US" altLang="en-US" sz="1600" dirty="0"/>
              <a:t>we need to ‘name’ factors </a:t>
            </a:r>
          </a:p>
          <a:p>
            <a:pPr lvl="1">
              <a:lnSpc>
                <a:spcPct val="80000"/>
              </a:lnSpc>
            </a:pPr>
            <a:r>
              <a:rPr lang="en-US" altLang="en-US" sz="1600" dirty="0"/>
              <a:t>important to check their face validity.</a:t>
            </a:r>
          </a:p>
          <a:p>
            <a:pPr lvl="1">
              <a:lnSpc>
                <a:spcPct val="80000"/>
              </a:lnSpc>
            </a:pPr>
            <a:r>
              <a:rPr lang="en-US" altLang="en-US" sz="1600" dirty="0"/>
              <a:t>These factors can now be ‘calculated’ using this model</a:t>
            </a:r>
          </a:p>
          <a:p>
            <a:pPr lvl="1">
              <a:lnSpc>
                <a:spcPct val="80000"/>
              </a:lnSpc>
            </a:pPr>
            <a:r>
              <a:rPr lang="en-US" altLang="en-US" sz="1600" dirty="0"/>
              <a:t>Each person is assigned a factor score for each factor</a:t>
            </a:r>
          </a:p>
          <a:p>
            <a:pPr lvl="1">
              <a:lnSpc>
                <a:spcPct val="80000"/>
              </a:lnSpc>
            </a:pPr>
            <a:r>
              <a:rPr lang="en-US" altLang="en-US" sz="1600" dirty="0"/>
              <a:t>Range between -1 to 1</a:t>
            </a:r>
          </a:p>
          <a:p>
            <a:endParaRPr lang="en-US" dirty="0"/>
          </a:p>
        </p:txBody>
      </p:sp>
      <p:sp>
        <p:nvSpPr>
          <p:cNvPr id="4" name="Rectangle 3"/>
          <p:cNvSpPr/>
          <p:nvPr/>
        </p:nvSpPr>
        <p:spPr>
          <a:xfrm>
            <a:off x="6096000" y="2336873"/>
            <a:ext cx="6096000" cy="3416320"/>
          </a:xfrm>
          <a:prstGeom prst="rect">
            <a:avLst/>
          </a:prstGeom>
        </p:spPr>
        <p:txBody>
          <a:bodyPr>
            <a:spAutoFit/>
          </a:bodyPr>
          <a:lstStyle/>
          <a:p>
            <a:pPr>
              <a:lnSpc>
                <a:spcPct val="80000"/>
              </a:lnSpc>
              <a:buFont typeface="Wingdings" panose="05000000000000000000" pitchFamily="2" charset="2"/>
              <a:buNone/>
            </a:pPr>
            <a:r>
              <a:rPr lang="en-US" altLang="en-US" dirty="0">
                <a:latin typeface="Courier New" panose="02070309020205020404" pitchFamily="49" charset="0"/>
              </a:rPr>
              <a:t> ------------------------------------</a:t>
            </a:r>
          </a:p>
          <a:p>
            <a:pPr>
              <a:lnSpc>
                <a:spcPct val="80000"/>
              </a:lnSpc>
              <a:buFont typeface="Wingdings" panose="05000000000000000000" pitchFamily="2" charset="2"/>
              <a:buNone/>
            </a:pPr>
            <a:r>
              <a:rPr lang="en-US" altLang="en-US" dirty="0">
                <a:latin typeface="Courier New" panose="02070309020205020404" pitchFamily="49" charset="0"/>
              </a:rPr>
              <a:t>        Variable |  Factor1   Factor2 |</a:t>
            </a:r>
          </a:p>
          <a:p>
            <a:pPr>
              <a:lnSpc>
                <a:spcPct val="80000"/>
              </a:lnSpc>
              <a:buFont typeface="Wingdings" panose="05000000000000000000" pitchFamily="2" charset="2"/>
              <a:buNone/>
            </a:pPr>
            <a:r>
              <a:rPr lang="en-US" altLang="en-US" dirty="0">
                <a:latin typeface="Courier New" panose="02070309020205020404" pitchFamily="49" charset="0"/>
              </a:rPr>
              <a:t>    -------------+--------------------+</a:t>
            </a:r>
          </a:p>
          <a:p>
            <a:pPr>
              <a:lnSpc>
                <a:spcPct val="80000"/>
              </a:lnSpc>
              <a:buFont typeface="Wingdings" panose="05000000000000000000" pitchFamily="2" charset="2"/>
              <a:buNone/>
            </a:pPr>
            <a:r>
              <a:rPr lang="en-US" altLang="en-US" dirty="0">
                <a:latin typeface="Courier New" panose="02070309020205020404" pitchFamily="49" charset="0"/>
              </a:rPr>
              <a:t>        </a:t>
            </a:r>
            <a:r>
              <a:rPr lang="en-US" altLang="en-US" dirty="0" err="1">
                <a:latin typeface="Courier New" panose="02070309020205020404" pitchFamily="49" charset="0"/>
              </a:rPr>
              <a:t>notenjoy</a:t>
            </a:r>
            <a:r>
              <a:rPr lang="en-US" altLang="en-US" dirty="0">
                <a:latin typeface="Courier New" panose="02070309020205020404" pitchFamily="49" charset="0"/>
              </a:rPr>
              <a:t> |  -0.3118    </a:t>
            </a:r>
            <a:r>
              <a:rPr lang="en-US" altLang="en-US" b="1" dirty="0">
                <a:solidFill>
                  <a:srgbClr val="FFFF00"/>
                </a:solidFill>
                <a:latin typeface="Courier New" panose="02070309020205020404" pitchFamily="49" charset="0"/>
              </a:rPr>
              <a:t>0.5870</a:t>
            </a:r>
            <a:r>
              <a:rPr lang="en-US" altLang="en-US" dirty="0">
                <a:latin typeface="Courier New" panose="02070309020205020404" pitchFamily="49" charset="0"/>
              </a:rPr>
              <a:t> |</a:t>
            </a:r>
          </a:p>
          <a:p>
            <a:pPr>
              <a:lnSpc>
                <a:spcPct val="80000"/>
              </a:lnSpc>
              <a:buFont typeface="Wingdings" panose="05000000000000000000" pitchFamily="2" charset="2"/>
              <a:buNone/>
            </a:pPr>
            <a:r>
              <a:rPr lang="en-US" altLang="en-US" dirty="0">
                <a:latin typeface="Courier New" panose="02070309020205020404" pitchFamily="49" charset="0"/>
              </a:rPr>
              <a:t>         </a:t>
            </a:r>
            <a:r>
              <a:rPr lang="en-US" altLang="en-US" dirty="0" err="1">
                <a:latin typeface="Courier New" panose="02070309020205020404" pitchFamily="49" charset="0"/>
              </a:rPr>
              <a:t>notmiss</a:t>
            </a:r>
            <a:r>
              <a:rPr lang="en-US" altLang="en-US" dirty="0">
                <a:latin typeface="Courier New" panose="02070309020205020404" pitchFamily="49" charset="0"/>
              </a:rPr>
              <a:t> |  -0.3498    </a:t>
            </a:r>
            <a:r>
              <a:rPr lang="en-US" altLang="en-US" b="1" dirty="0">
                <a:solidFill>
                  <a:srgbClr val="FFFF00"/>
                </a:solidFill>
                <a:latin typeface="Courier New" panose="02070309020205020404" pitchFamily="49" charset="0"/>
              </a:rPr>
              <a:t>0.6155</a:t>
            </a:r>
            <a:r>
              <a:rPr lang="en-US" altLang="en-US" dirty="0">
                <a:latin typeface="Courier New" panose="02070309020205020404" pitchFamily="49" charset="0"/>
              </a:rPr>
              <a:t> |</a:t>
            </a:r>
          </a:p>
          <a:p>
            <a:pPr>
              <a:lnSpc>
                <a:spcPct val="80000"/>
              </a:lnSpc>
              <a:buFont typeface="Wingdings" panose="05000000000000000000" pitchFamily="2" charset="2"/>
              <a:buNone/>
            </a:pPr>
            <a:r>
              <a:rPr lang="en-US" altLang="en-US" dirty="0">
                <a:latin typeface="Courier New" panose="02070309020205020404" pitchFamily="49" charset="0"/>
              </a:rPr>
              <a:t>    </a:t>
            </a:r>
            <a:r>
              <a:rPr lang="en-US" altLang="en-US" dirty="0" err="1">
                <a:latin typeface="Courier New" panose="02070309020205020404" pitchFamily="49" charset="0"/>
              </a:rPr>
              <a:t>desireexceed</a:t>
            </a:r>
            <a:r>
              <a:rPr lang="en-US" altLang="en-US" dirty="0">
                <a:latin typeface="Courier New" panose="02070309020205020404" pitchFamily="49" charset="0"/>
              </a:rPr>
              <a:t> |  -0.1919    </a:t>
            </a:r>
            <a:r>
              <a:rPr lang="en-US" altLang="en-US" b="1" dirty="0">
                <a:solidFill>
                  <a:srgbClr val="FFFF00"/>
                </a:solidFill>
                <a:latin typeface="Courier New" panose="02070309020205020404" pitchFamily="49" charset="0"/>
              </a:rPr>
              <a:t>0.8381</a:t>
            </a:r>
            <a:r>
              <a:rPr lang="en-US" altLang="en-US" dirty="0">
                <a:latin typeface="Courier New" panose="02070309020205020404" pitchFamily="49" charset="0"/>
              </a:rPr>
              <a:t> |</a:t>
            </a:r>
          </a:p>
          <a:p>
            <a:pPr>
              <a:lnSpc>
                <a:spcPct val="80000"/>
              </a:lnSpc>
              <a:buFont typeface="Wingdings" panose="05000000000000000000" pitchFamily="2" charset="2"/>
              <a:buNone/>
            </a:pPr>
            <a:r>
              <a:rPr lang="en-US" altLang="en-US" dirty="0">
                <a:latin typeface="Courier New" panose="02070309020205020404" pitchFamily="49" charset="0"/>
              </a:rPr>
              <a:t>    </a:t>
            </a:r>
            <a:r>
              <a:rPr lang="en-US" altLang="en-US" dirty="0" err="1">
                <a:latin typeface="Courier New" panose="02070309020205020404" pitchFamily="49" charset="0"/>
              </a:rPr>
              <a:t>personalpe~m</a:t>
            </a:r>
            <a:r>
              <a:rPr lang="en-US" altLang="en-US" dirty="0">
                <a:latin typeface="Courier New" panose="02070309020205020404" pitchFamily="49" charset="0"/>
              </a:rPr>
              <a:t> |  -0.2269    </a:t>
            </a:r>
            <a:r>
              <a:rPr lang="en-US" altLang="en-US" b="1" dirty="0">
                <a:solidFill>
                  <a:srgbClr val="FFFF00"/>
                </a:solidFill>
                <a:latin typeface="Courier New" panose="02070309020205020404" pitchFamily="49" charset="0"/>
              </a:rPr>
              <a:t>0.7345</a:t>
            </a:r>
            <a:r>
              <a:rPr lang="en-US" altLang="en-US" dirty="0">
                <a:latin typeface="Courier New" panose="02070309020205020404" pitchFamily="49" charset="0"/>
              </a:rPr>
              <a:t> |</a:t>
            </a:r>
          </a:p>
          <a:p>
            <a:pPr>
              <a:lnSpc>
                <a:spcPct val="80000"/>
              </a:lnSpc>
              <a:buFont typeface="Wingdings" panose="05000000000000000000" pitchFamily="2" charset="2"/>
              <a:buNone/>
            </a:pPr>
            <a:r>
              <a:rPr lang="en-US" altLang="en-US" dirty="0">
                <a:latin typeface="Courier New" panose="02070309020205020404" pitchFamily="49" charset="0"/>
              </a:rPr>
              <a:t>    </a:t>
            </a:r>
            <a:r>
              <a:rPr lang="en-US" altLang="en-US" dirty="0" err="1">
                <a:latin typeface="Courier New" panose="02070309020205020404" pitchFamily="49" charset="0"/>
              </a:rPr>
              <a:t>importants~l</a:t>
            </a:r>
            <a:r>
              <a:rPr lang="en-US" altLang="en-US" dirty="0">
                <a:latin typeface="Courier New" panose="02070309020205020404" pitchFamily="49" charset="0"/>
              </a:rPr>
              <a:t> |   </a:t>
            </a:r>
            <a:r>
              <a:rPr lang="en-US" altLang="en-US" b="1" dirty="0">
                <a:solidFill>
                  <a:srgbClr val="FFFF00"/>
                </a:solidFill>
                <a:latin typeface="Courier New" panose="02070309020205020404" pitchFamily="49" charset="0"/>
              </a:rPr>
              <a:t>0.5682</a:t>
            </a:r>
            <a:r>
              <a:rPr lang="en-US" altLang="en-US" dirty="0">
                <a:latin typeface="Courier New" panose="02070309020205020404" pitchFamily="49" charset="0"/>
              </a:rPr>
              <a:t>   -0.1748 |</a:t>
            </a:r>
          </a:p>
          <a:p>
            <a:pPr>
              <a:lnSpc>
                <a:spcPct val="80000"/>
              </a:lnSpc>
              <a:buFont typeface="Wingdings" panose="05000000000000000000" pitchFamily="2" charset="2"/>
              <a:buNone/>
            </a:pPr>
            <a:r>
              <a:rPr lang="en-US" altLang="en-US" dirty="0">
                <a:latin typeface="Courier New" panose="02070309020205020404" pitchFamily="49" charset="0"/>
              </a:rPr>
              <a:t>     </a:t>
            </a:r>
            <a:r>
              <a:rPr lang="en-US" altLang="en-US" dirty="0" err="1">
                <a:latin typeface="Courier New" panose="02070309020205020404" pitchFamily="49" charset="0"/>
              </a:rPr>
              <a:t>groupunited</a:t>
            </a:r>
            <a:r>
              <a:rPr lang="en-US" altLang="en-US" dirty="0">
                <a:latin typeface="Courier New" panose="02070309020205020404" pitchFamily="49" charset="0"/>
              </a:rPr>
              <a:t> |   </a:t>
            </a:r>
            <a:r>
              <a:rPr lang="en-US" altLang="en-US" b="1" dirty="0">
                <a:solidFill>
                  <a:srgbClr val="FFFF00"/>
                </a:solidFill>
                <a:latin typeface="Courier New" panose="02070309020205020404" pitchFamily="49" charset="0"/>
              </a:rPr>
              <a:t>0.8184 </a:t>
            </a:r>
            <a:r>
              <a:rPr lang="en-US" altLang="en-US" dirty="0">
                <a:latin typeface="Courier New" panose="02070309020205020404" pitchFamily="49" charset="0"/>
              </a:rPr>
              <a:t>  -0.1212 |</a:t>
            </a:r>
          </a:p>
          <a:p>
            <a:pPr>
              <a:lnSpc>
                <a:spcPct val="80000"/>
              </a:lnSpc>
              <a:buFont typeface="Wingdings" panose="05000000000000000000" pitchFamily="2" charset="2"/>
              <a:buNone/>
            </a:pPr>
            <a:r>
              <a:rPr lang="en-US" altLang="en-US" dirty="0">
                <a:latin typeface="Courier New" panose="02070309020205020404" pitchFamily="49" charset="0"/>
              </a:rPr>
              <a:t>    </a:t>
            </a:r>
            <a:r>
              <a:rPr lang="en-US" altLang="en-US" dirty="0" err="1">
                <a:latin typeface="Courier New" panose="02070309020205020404" pitchFamily="49" charset="0"/>
              </a:rPr>
              <a:t>responsibi~y</a:t>
            </a:r>
            <a:r>
              <a:rPr lang="en-US" altLang="en-US" dirty="0">
                <a:latin typeface="Courier New" panose="02070309020205020404" pitchFamily="49" charset="0"/>
              </a:rPr>
              <a:t> |   </a:t>
            </a:r>
            <a:r>
              <a:rPr lang="en-US" altLang="en-US" b="1" dirty="0">
                <a:solidFill>
                  <a:srgbClr val="FFFF00"/>
                </a:solidFill>
                <a:latin typeface="Courier New" panose="02070309020205020404" pitchFamily="49" charset="0"/>
              </a:rPr>
              <a:t>0.9233</a:t>
            </a:r>
            <a:r>
              <a:rPr lang="en-US" altLang="en-US" dirty="0">
                <a:latin typeface="Courier New" panose="02070309020205020404" pitchFamily="49" charset="0"/>
              </a:rPr>
              <a:t>   -0.1968 |</a:t>
            </a:r>
          </a:p>
          <a:p>
            <a:pPr>
              <a:lnSpc>
                <a:spcPct val="80000"/>
              </a:lnSpc>
              <a:buFont typeface="Wingdings" panose="05000000000000000000" pitchFamily="2" charset="2"/>
              <a:buNone/>
            </a:pPr>
            <a:r>
              <a:rPr lang="en-US" altLang="en-US" dirty="0">
                <a:latin typeface="Courier New" panose="02070309020205020404" pitchFamily="49" charset="0"/>
              </a:rPr>
              <a:t>        interact |   </a:t>
            </a:r>
            <a:r>
              <a:rPr lang="en-US" altLang="en-US" b="1" dirty="0">
                <a:solidFill>
                  <a:srgbClr val="FFFF00"/>
                </a:solidFill>
                <a:latin typeface="Courier New" panose="02070309020205020404" pitchFamily="49" charset="0"/>
              </a:rPr>
              <a:t>0.6238 </a:t>
            </a:r>
            <a:r>
              <a:rPr lang="en-US" altLang="en-US" dirty="0">
                <a:latin typeface="Courier New" panose="02070309020205020404" pitchFamily="49" charset="0"/>
              </a:rPr>
              <a:t>  -0.2227 |</a:t>
            </a:r>
          </a:p>
          <a:p>
            <a:pPr>
              <a:lnSpc>
                <a:spcPct val="80000"/>
              </a:lnSpc>
              <a:buFont typeface="Wingdings" panose="05000000000000000000" pitchFamily="2" charset="2"/>
              <a:buNone/>
            </a:pPr>
            <a:r>
              <a:rPr lang="en-US" altLang="en-US" dirty="0">
                <a:latin typeface="Courier New" panose="02070309020205020404" pitchFamily="49" charset="0"/>
              </a:rPr>
              <a:t>    </a:t>
            </a:r>
            <a:r>
              <a:rPr lang="en-US" altLang="en-US" dirty="0" err="1">
                <a:latin typeface="Courier New" panose="02070309020205020404" pitchFamily="49" charset="0"/>
              </a:rPr>
              <a:t>problemshelp</a:t>
            </a:r>
            <a:r>
              <a:rPr lang="en-US" altLang="en-US" dirty="0">
                <a:latin typeface="Courier New" panose="02070309020205020404" pitchFamily="49" charset="0"/>
              </a:rPr>
              <a:t> |   </a:t>
            </a:r>
            <a:r>
              <a:rPr lang="en-US" altLang="en-US" b="1" dirty="0">
                <a:solidFill>
                  <a:srgbClr val="FFFF00"/>
                </a:solidFill>
                <a:latin typeface="Courier New" panose="02070309020205020404" pitchFamily="49" charset="0"/>
              </a:rPr>
              <a:t>0.8817</a:t>
            </a:r>
            <a:r>
              <a:rPr lang="en-US" altLang="en-US" dirty="0">
                <a:latin typeface="Courier New" panose="02070309020205020404" pitchFamily="49" charset="0"/>
              </a:rPr>
              <a:t>   -0.2060 |</a:t>
            </a:r>
          </a:p>
          <a:p>
            <a:pPr>
              <a:lnSpc>
                <a:spcPct val="80000"/>
              </a:lnSpc>
              <a:buFont typeface="Wingdings" panose="05000000000000000000" pitchFamily="2" charset="2"/>
              <a:buNone/>
            </a:pPr>
            <a:r>
              <a:rPr lang="en-US" altLang="en-US" dirty="0">
                <a:latin typeface="Courier New" panose="02070309020205020404" pitchFamily="49" charset="0"/>
              </a:rPr>
              <a:t>      </a:t>
            </a:r>
            <a:r>
              <a:rPr lang="en-US" altLang="en-US" dirty="0" err="1">
                <a:latin typeface="Courier New" panose="02070309020205020404" pitchFamily="49" charset="0"/>
              </a:rPr>
              <a:t>notdiscuss</a:t>
            </a:r>
            <a:r>
              <a:rPr lang="en-US" altLang="en-US" dirty="0">
                <a:latin typeface="Courier New" panose="02070309020205020404" pitchFamily="49" charset="0"/>
              </a:rPr>
              <a:t> |  -0.0308    </a:t>
            </a:r>
            <a:r>
              <a:rPr lang="en-US" altLang="en-US" b="1" dirty="0">
                <a:solidFill>
                  <a:srgbClr val="FFFF00"/>
                </a:solidFill>
                <a:latin typeface="Courier New" panose="02070309020205020404" pitchFamily="49" charset="0"/>
              </a:rPr>
              <a:t>0.4165</a:t>
            </a:r>
            <a:r>
              <a:rPr lang="en-US" altLang="en-US" dirty="0">
                <a:latin typeface="Courier New" panose="02070309020205020404" pitchFamily="49" charset="0"/>
              </a:rPr>
              <a:t> |</a:t>
            </a:r>
          </a:p>
          <a:p>
            <a:pPr>
              <a:lnSpc>
                <a:spcPct val="80000"/>
              </a:lnSpc>
              <a:buFont typeface="Wingdings" panose="05000000000000000000" pitchFamily="2" charset="2"/>
              <a:buNone/>
            </a:pPr>
            <a:r>
              <a:rPr lang="en-US" altLang="en-US" dirty="0">
                <a:latin typeface="Courier New" panose="02070309020205020404" pitchFamily="49" charset="0"/>
              </a:rPr>
              <a:t>      </a:t>
            </a:r>
            <a:r>
              <a:rPr lang="en-US" altLang="en-US" dirty="0" err="1">
                <a:latin typeface="Courier New" panose="02070309020205020404" pitchFamily="49" charset="0"/>
              </a:rPr>
              <a:t>workharder</a:t>
            </a:r>
            <a:r>
              <a:rPr lang="en-US" altLang="en-US" dirty="0">
                <a:latin typeface="Courier New" panose="02070309020205020404" pitchFamily="49" charset="0"/>
              </a:rPr>
              <a:t> |  -0.1872    </a:t>
            </a:r>
            <a:r>
              <a:rPr lang="en-US" altLang="en-US" b="1" dirty="0">
                <a:solidFill>
                  <a:srgbClr val="FFFF00"/>
                </a:solidFill>
                <a:latin typeface="Courier New" panose="02070309020205020404" pitchFamily="49" charset="0"/>
              </a:rPr>
              <a:t>0.5647</a:t>
            </a:r>
            <a:r>
              <a:rPr lang="en-US" altLang="en-US" dirty="0">
                <a:latin typeface="Courier New" panose="02070309020205020404" pitchFamily="49" charset="0"/>
              </a:rPr>
              <a:t> |</a:t>
            </a:r>
          </a:p>
          <a:p>
            <a:pPr>
              <a:lnSpc>
                <a:spcPct val="80000"/>
              </a:lnSpc>
              <a:buFont typeface="Wingdings" panose="05000000000000000000" pitchFamily="2" charset="2"/>
              <a:buNone/>
            </a:pPr>
            <a:r>
              <a:rPr lang="en-US" altLang="en-US" dirty="0">
                <a:latin typeface="Courier New" panose="02070309020205020404" pitchFamily="49" charset="0"/>
              </a:rPr>
              <a:t>    -----------------------------------</a:t>
            </a:r>
          </a:p>
        </p:txBody>
      </p:sp>
      <p:sp>
        <p:nvSpPr>
          <p:cNvPr id="5" name="Text Box 5"/>
          <p:cNvSpPr txBox="1">
            <a:spLocks noChangeArrowheads="1"/>
          </p:cNvSpPr>
          <p:nvPr/>
        </p:nvSpPr>
        <p:spPr bwMode="auto">
          <a:xfrm>
            <a:off x="7772069" y="5935225"/>
            <a:ext cx="31305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dirty="0"/>
              <a:t>High loadings are highlighted</a:t>
            </a:r>
          </a:p>
          <a:p>
            <a:r>
              <a:rPr lang="en-US" altLang="en-US" dirty="0"/>
              <a:t>in yellow.</a:t>
            </a:r>
          </a:p>
        </p:txBody>
      </p:sp>
      <p:sp>
        <p:nvSpPr>
          <p:cNvPr id="6" name="Slide Number Placeholder 5"/>
          <p:cNvSpPr>
            <a:spLocks noGrp="1"/>
          </p:cNvSpPr>
          <p:nvPr>
            <p:ph type="sldNum" sz="quarter" idx="12"/>
          </p:nvPr>
        </p:nvSpPr>
        <p:spPr/>
        <p:txBody>
          <a:bodyPr/>
          <a:lstStyle/>
          <a:p>
            <a:fld id="{6D22F896-40B5-4ADD-8801-0D06FADFA095}" type="slidenum">
              <a:rPr lang="en-US" smtClean="0"/>
              <a:t>47</a:t>
            </a:fld>
            <a:endParaRPr lang="en-US" dirty="0"/>
          </a:p>
        </p:txBody>
      </p:sp>
    </p:spTree>
    <p:extLst>
      <p:ext uri="{BB962C8B-B14F-4D97-AF65-F5344CB8AC3E}">
        <p14:creationId xmlns:p14="http://schemas.microsoft.com/office/powerpoint/2010/main" val="132896816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How to </a:t>
            </a:r>
            <a:r>
              <a:rPr lang="en-US" altLang="en-US" dirty="0" smtClean="0"/>
              <a:t>interpret….</a:t>
            </a:r>
            <a:endParaRPr lang="en-US" dirty="0"/>
          </a:p>
        </p:txBody>
      </p:sp>
      <p:sp>
        <p:nvSpPr>
          <p:cNvPr id="3" name="Content Placeholder 2"/>
          <p:cNvSpPr>
            <a:spLocks noGrp="1"/>
          </p:cNvSpPr>
          <p:nvPr>
            <p:ph idx="1"/>
          </p:nvPr>
        </p:nvSpPr>
        <p:spPr>
          <a:xfrm>
            <a:off x="680321" y="2336873"/>
            <a:ext cx="4942557" cy="3599316"/>
          </a:xfrm>
        </p:spPr>
        <p:txBody>
          <a:bodyPr/>
          <a:lstStyle/>
          <a:p>
            <a:r>
              <a:rPr lang="en-US" altLang="en-US" dirty="0"/>
              <a:t>Authors may conclude something like:</a:t>
            </a:r>
          </a:p>
          <a:p>
            <a:pPr>
              <a:buFont typeface="Wingdings" panose="05000000000000000000" pitchFamily="2" charset="2"/>
              <a:buNone/>
            </a:pPr>
            <a:r>
              <a:rPr lang="en-US" altLang="en-US" dirty="0"/>
              <a:t>“We were able to derive two factors from the 11 items. The first factor is defined as “</a:t>
            </a:r>
            <a:r>
              <a:rPr lang="en-US" altLang="en-US" dirty="0">
                <a:solidFill>
                  <a:srgbClr val="FFFF00"/>
                </a:solidFill>
              </a:rPr>
              <a:t>teamwork</a:t>
            </a:r>
            <a:r>
              <a:rPr lang="en-US" altLang="en-US" dirty="0"/>
              <a:t>.” The second factor is defined as “</a:t>
            </a:r>
            <a:r>
              <a:rPr lang="en-US" altLang="en-US" dirty="0">
                <a:solidFill>
                  <a:srgbClr val="FFFF00"/>
                </a:solidFill>
              </a:rPr>
              <a:t>personal competitive nature</a:t>
            </a:r>
            <a:r>
              <a:rPr lang="en-US" altLang="en-US" dirty="0"/>
              <a:t> .”  These two factors describe 72% of the variance among the items.”</a:t>
            </a:r>
          </a:p>
          <a:p>
            <a:endParaRPr lang="en-US" dirty="0"/>
          </a:p>
        </p:txBody>
      </p:sp>
      <p:sp>
        <p:nvSpPr>
          <p:cNvPr id="4" name="Rectangle 3"/>
          <p:cNvSpPr txBox="1">
            <a:spLocks noChangeArrowheads="1"/>
          </p:cNvSpPr>
          <p:nvPr/>
        </p:nvSpPr>
        <p:spPr>
          <a:xfrm>
            <a:off x="6026982" y="1981200"/>
            <a:ext cx="4267200" cy="48768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a:lnSpc>
                <a:spcPct val="80000"/>
              </a:lnSpc>
              <a:buFont typeface="Wingdings" panose="05000000000000000000" pitchFamily="2" charset="2"/>
              <a:buNone/>
            </a:pPr>
            <a:r>
              <a:rPr lang="en-US" altLang="en-US" sz="1300" dirty="0" smtClean="0">
                <a:latin typeface="Courier New" panose="02070309020205020404" pitchFamily="49" charset="0"/>
              </a:rPr>
              <a:t>   ------------------------------------</a:t>
            </a:r>
          </a:p>
          <a:p>
            <a:pPr>
              <a:lnSpc>
                <a:spcPct val="80000"/>
              </a:lnSpc>
              <a:buFont typeface="Wingdings" panose="05000000000000000000" pitchFamily="2" charset="2"/>
              <a:buNone/>
            </a:pPr>
            <a:r>
              <a:rPr lang="en-US" altLang="en-US" sz="1300" dirty="0" smtClean="0">
                <a:latin typeface="Courier New" panose="02070309020205020404" pitchFamily="49" charset="0"/>
              </a:rPr>
              <a:t>        Variable |  Factor1   Factor2 |</a:t>
            </a:r>
          </a:p>
          <a:p>
            <a:pPr>
              <a:lnSpc>
                <a:spcPct val="80000"/>
              </a:lnSpc>
              <a:buFont typeface="Wingdings" panose="05000000000000000000" pitchFamily="2" charset="2"/>
              <a:buNone/>
            </a:pPr>
            <a:r>
              <a:rPr lang="en-US" altLang="en-US" sz="1300" dirty="0" smtClean="0">
                <a:latin typeface="Courier New" panose="02070309020205020404" pitchFamily="49" charset="0"/>
              </a:rPr>
              <a:t>    -------------+--------------------+</a:t>
            </a:r>
          </a:p>
          <a:p>
            <a:pPr>
              <a:lnSpc>
                <a:spcPct val="80000"/>
              </a:lnSpc>
              <a:buFont typeface="Wingdings" panose="05000000000000000000" pitchFamily="2" charset="2"/>
              <a:buNone/>
            </a:pPr>
            <a:r>
              <a:rPr lang="en-US" altLang="en-US" sz="1300" dirty="0" smtClean="0">
                <a:latin typeface="Courier New" panose="02070309020205020404" pitchFamily="49" charset="0"/>
              </a:rPr>
              <a:t>        </a:t>
            </a:r>
            <a:r>
              <a:rPr lang="en-US" altLang="en-US" sz="1300" dirty="0" err="1" smtClean="0">
                <a:latin typeface="Courier New" panose="02070309020205020404" pitchFamily="49" charset="0"/>
              </a:rPr>
              <a:t>notenjoy</a:t>
            </a:r>
            <a:r>
              <a:rPr lang="en-US" altLang="en-US" sz="1300" dirty="0" smtClean="0">
                <a:latin typeface="Courier New" panose="02070309020205020404" pitchFamily="49" charset="0"/>
              </a:rPr>
              <a:t> |  -0.3118    </a:t>
            </a:r>
            <a:r>
              <a:rPr lang="en-US" altLang="en-US" sz="1300" b="1" dirty="0" smtClean="0">
                <a:solidFill>
                  <a:srgbClr val="FFFF00"/>
                </a:solidFill>
                <a:latin typeface="Courier New" panose="02070309020205020404" pitchFamily="49" charset="0"/>
              </a:rPr>
              <a:t>0.5870</a:t>
            </a:r>
            <a:r>
              <a:rPr lang="en-US" altLang="en-US" sz="1300" dirty="0" smtClean="0">
                <a:latin typeface="Courier New" panose="02070309020205020404" pitchFamily="49" charset="0"/>
              </a:rPr>
              <a:t> |</a:t>
            </a:r>
          </a:p>
          <a:p>
            <a:pPr>
              <a:lnSpc>
                <a:spcPct val="80000"/>
              </a:lnSpc>
              <a:buFont typeface="Wingdings" panose="05000000000000000000" pitchFamily="2" charset="2"/>
              <a:buNone/>
            </a:pPr>
            <a:r>
              <a:rPr lang="en-US" altLang="en-US" sz="1300" dirty="0" smtClean="0">
                <a:latin typeface="Courier New" panose="02070309020205020404" pitchFamily="49" charset="0"/>
              </a:rPr>
              <a:t>         </a:t>
            </a:r>
            <a:r>
              <a:rPr lang="en-US" altLang="en-US" sz="1300" dirty="0" err="1" smtClean="0">
                <a:latin typeface="Courier New" panose="02070309020205020404" pitchFamily="49" charset="0"/>
              </a:rPr>
              <a:t>notmiss</a:t>
            </a:r>
            <a:r>
              <a:rPr lang="en-US" altLang="en-US" sz="1300" dirty="0" smtClean="0">
                <a:latin typeface="Courier New" panose="02070309020205020404" pitchFamily="49" charset="0"/>
              </a:rPr>
              <a:t> |  -0.3498    </a:t>
            </a:r>
            <a:r>
              <a:rPr lang="en-US" altLang="en-US" sz="1300" b="1" dirty="0" smtClean="0">
                <a:solidFill>
                  <a:srgbClr val="FFFF00"/>
                </a:solidFill>
                <a:latin typeface="Courier New" panose="02070309020205020404" pitchFamily="49" charset="0"/>
              </a:rPr>
              <a:t>0.6155</a:t>
            </a:r>
            <a:r>
              <a:rPr lang="en-US" altLang="en-US" sz="1300" dirty="0" smtClean="0">
                <a:latin typeface="Courier New" panose="02070309020205020404" pitchFamily="49" charset="0"/>
              </a:rPr>
              <a:t> |</a:t>
            </a:r>
          </a:p>
          <a:p>
            <a:pPr>
              <a:lnSpc>
                <a:spcPct val="80000"/>
              </a:lnSpc>
              <a:buFont typeface="Wingdings" panose="05000000000000000000" pitchFamily="2" charset="2"/>
              <a:buNone/>
            </a:pPr>
            <a:r>
              <a:rPr lang="en-US" altLang="en-US" sz="1300" dirty="0" smtClean="0">
                <a:latin typeface="Courier New" panose="02070309020205020404" pitchFamily="49" charset="0"/>
              </a:rPr>
              <a:t>    </a:t>
            </a:r>
            <a:r>
              <a:rPr lang="en-US" altLang="en-US" sz="1300" dirty="0" err="1" smtClean="0">
                <a:latin typeface="Courier New" panose="02070309020205020404" pitchFamily="49" charset="0"/>
              </a:rPr>
              <a:t>desireexceed</a:t>
            </a:r>
            <a:r>
              <a:rPr lang="en-US" altLang="en-US" sz="1300" dirty="0" smtClean="0">
                <a:latin typeface="Courier New" panose="02070309020205020404" pitchFamily="49" charset="0"/>
              </a:rPr>
              <a:t> |  -0.1919    </a:t>
            </a:r>
            <a:r>
              <a:rPr lang="en-US" altLang="en-US" sz="1300" b="1" dirty="0" smtClean="0">
                <a:solidFill>
                  <a:srgbClr val="FFFF00"/>
                </a:solidFill>
                <a:latin typeface="Courier New" panose="02070309020205020404" pitchFamily="49" charset="0"/>
              </a:rPr>
              <a:t>0.8381</a:t>
            </a:r>
            <a:r>
              <a:rPr lang="en-US" altLang="en-US" sz="1300" dirty="0" smtClean="0">
                <a:latin typeface="Courier New" panose="02070309020205020404" pitchFamily="49" charset="0"/>
              </a:rPr>
              <a:t> |</a:t>
            </a:r>
          </a:p>
          <a:p>
            <a:pPr>
              <a:lnSpc>
                <a:spcPct val="80000"/>
              </a:lnSpc>
              <a:buFont typeface="Wingdings" panose="05000000000000000000" pitchFamily="2" charset="2"/>
              <a:buNone/>
            </a:pPr>
            <a:r>
              <a:rPr lang="en-US" altLang="en-US" sz="1300" dirty="0" smtClean="0">
                <a:latin typeface="Courier New" panose="02070309020205020404" pitchFamily="49" charset="0"/>
              </a:rPr>
              <a:t>    </a:t>
            </a:r>
            <a:r>
              <a:rPr lang="en-US" altLang="en-US" sz="1300" dirty="0" err="1" smtClean="0">
                <a:latin typeface="Courier New" panose="02070309020205020404" pitchFamily="49" charset="0"/>
              </a:rPr>
              <a:t>personalpe~m</a:t>
            </a:r>
            <a:r>
              <a:rPr lang="en-US" altLang="en-US" sz="1300" dirty="0" smtClean="0">
                <a:latin typeface="Courier New" panose="02070309020205020404" pitchFamily="49" charset="0"/>
              </a:rPr>
              <a:t> |  -0.2269    </a:t>
            </a:r>
            <a:r>
              <a:rPr lang="en-US" altLang="en-US" sz="1300" b="1" dirty="0" smtClean="0">
                <a:solidFill>
                  <a:srgbClr val="FFFF00"/>
                </a:solidFill>
                <a:latin typeface="Courier New" panose="02070309020205020404" pitchFamily="49" charset="0"/>
              </a:rPr>
              <a:t>0.7345</a:t>
            </a:r>
            <a:r>
              <a:rPr lang="en-US" altLang="en-US" sz="1300" dirty="0" smtClean="0">
                <a:latin typeface="Courier New" panose="02070309020205020404" pitchFamily="49" charset="0"/>
              </a:rPr>
              <a:t> |</a:t>
            </a:r>
          </a:p>
          <a:p>
            <a:pPr>
              <a:lnSpc>
                <a:spcPct val="80000"/>
              </a:lnSpc>
              <a:buFont typeface="Wingdings" panose="05000000000000000000" pitchFamily="2" charset="2"/>
              <a:buNone/>
            </a:pPr>
            <a:r>
              <a:rPr lang="en-US" altLang="en-US" sz="1300" dirty="0" smtClean="0">
                <a:latin typeface="Courier New" panose="02070309020205020404" pitchFamily="49" charset="0"/>
              </a:rPr>
              <a:t>    </a:t>
            </a:r>
            <a:r>
              <a:rPr lang="en-US" altLang="en-US" sz="1300" dirty="0" err="1" smtClean="0">
                <a:latin typeface="Courier New" panose="02070309020205020404" pitchFamily="49" charset="0"/>
              </a:rPr>
              <a:t>importants~l</a:t>
            </a:r>
            <a:r>
              <a:rPr lang="en-US" altLang="en-US" sz="1300" dirty="0" smtClean="0">
                <a:latin typeface="Courier New" panose="02070309020205020404" pitchFamily="49" charset="0"/>
              </a:rPr>
              <a:t> |   </a:t>
            </a:r>
            <a:r>
              <a:rPr lang="en-US" altLang="en-US" sz="1300" b="1" dirty="0" smtClean="0">
                <a:solidFill>
                  <a:srgbClr val="FFFF00"/>
                </a:solidFill>
                <a:latin typeface="Courier New" panose="02070309020205020404" pitchFamily="49" charset="0"/>
              </a:rPr>
              <a:t>0.5682</a:t>
            </a:r>
            <a:r>
              <a:rPr lang="en-US" altLang="en-US" sz="1300" dirty="0" smtClean="0">
                <a:latin typeface="Courier New" panose="02070309020205020404" pitchFamily="49" charset="0"/>
              </a:rPr>
              <a:t>   -0.1748 |</a:t>
            </a:r>
          </a:p>
          <a:p>
            <a:pPr>
              <a:lnSpc>
                <a:spcPct val="80000"/>
              </a:lnSpc>
              <a:buFont typeface="Wingdings" panose="05000000000000000000" pitchFamily="2" charset="2"/>
              <a:buNone/>
            </a:pPr>
            <a:r>
              <a:rPr lang="en-US" altLang="en-US" sz="1300" dirty="0" smtClean="0">
                <a:latin typeface="Courier New" panose="02070309020205020404" pitchFamily="49" charset="0"/>
              </a:rPr>
              <a:t>     </a:t>
            </a:r>
            <a:r>
              <a:rPr lang="en-US" altLang="en-US" sz="1300" dirty="0" err="1" smtClean="0">
                <a:latin typeface="Courier New" panose="02070309020205020404" pitchFamily="49" charset="0"/>
              </a:rPr>
              <a:t>groupunited</a:t>
            </a:r>
            <a:r>
              <a:rPr lang="en-US" altLang="en-US" sz="1300" dirty="0" smtClean="0">
                <a:latin typeface="Courier New" panose="02070309020205020404" pitchFamily="49" charset="0"/>
              </a:rPr>
              <a:t> |   </a:t>
            </a:r>
            <a:r>
              <a:rPr lang="en-US" altLang="en-US" sz="1300" b="1" dirty="0" smtClean="0">
                <a:solidFill>
                  <a:srgbClr val="FFFF00"/>
                </a:solidFill>
                <a:latin typeface="Courier New" panose="02070309020205020404" pitchFamily="49" charset="0"/>
              </a:rPr>
              <a:t>0.8184 </a:t>
            </a:r>
            <a:r>
              <a:rPr lang="en-US" altLang="en-US" sz="1300" dirty="0" smtClean="0">
                <a:latin typeface="Courier New" panose="02070309020205020404" pitchFamily="49" charset="0"/>
              </a:rPr>
              <a:t>  -0.1212 |</a:t>
            </a:r>
          </a:p>
          <a:p>
            <a:pPr>
              <a:lnSpc>
                <a:spcPct val="80000"/>
              </a:lnSpc>
              <a:buFont typeface="Wingdings" panose="05000000000000000000" pitchFamily="2" charset="2"/>
              <a:buNone/>
            </a:pPr>
            <a:r>
              <a:rPr lang="en-US" altLang="en-US" sz="1300" dirty="0" smtClean="0">
                <a:latin typeface="Courier New" panose="02070309020205020404" pitchFamily="49" charset="0"/>
              </a:rPr>
              <a:t>    </a:t>
            </a:r>
            <a:r>
              <a:rPr lang="en-US" altLang="en-US" sz="1300" dirty="0" err="1" smtClean="0">
                <a:latin typeface="Courier New" panose="02070309020205020404" pitchFamily="49" charset="0"/>
              </a:rPr>
              <a:t>responsibi~y</a:t>
            </a:r>
            <a:r>
              <a:rPr lang="en-US" altLang="en-US" sz="1300" dirty="0" smtClean="0">
                <a:latin typeface="Courier New" panose="02070309020205020404" pitchFamily="49" charset="0"/>
              </a:rPr>
              <a:t> |   </a:t>
            </a:r>
            <a:r>
              <a:rPr lang="en-US" altLang="en-US" sz="1300" b="1" dirty="0" smtClean="0">
                <a:solidFill>
                  <a:srgbClr val="FFFF00"/>
                </a:solidFill>
                <a:latin typeface="Courier New" panose="02070309020205020404" pitchFamily="49" charset="0"/>
              </a:rPr>
              <a:t>0.9233</a:t>
            </a:r>
            <a:r>
              <a:rPr lang="en-US" altLang="en-US" sz="1300" dirty="0" smtClean="0">
                <a:latin typeface="Courier New" panose="02070309020205020404" pitchFamily="49" charset="0"/>
              </a:rPr>
              <a:t>   -0.1968 |</a:t>
            </a:r>
          </a:p>
          <a:p>
            <a:pPr>
              <a:lnSpc>
                <a:spcPct val="80000"/>
              </a:lnSpc>
              <a:buFont typeface="Wingdings" panose="05000000000000000000" pitchFamily="2" charset="2"/>
              <a:buNone/>
            </a:pPr>
            <a:r>
              <a:rPr lang="en-US" altLang="en-US" sz="1300" dirty="0" smtClean="0">
                <a:latin typeface="Courier New" panose="02070309020205020404" pitchFamily="49" charset="0"/>
              </a:rPr>
              <a:t>        interact |   </a:t>
            </a:r>
            <a:r>
              <a:rPr lang="en-US" altLang="en-US" sz="1300" b="1" dirty="0" smtClean="0">
                <a:solidFill>
                  <a:srgbClr val="FFFF00"/>
                </a:solidFill>
                <a:latin typeface="Courier New" panose="02070309020205020404" pitchFamily="49" charset="0"/>
              </a:rPr>
              <a:t>0.6238 </a:t>
            </a:r>
            <a:r>
              <a:rPr lang="en-US" altLang="en-US" sz="1300" dirty="0" smtClean="0">
                <a:latin typeface="Courier New" panose="02070309020205020404" pitchFamily="49" charset="0"/>
              </a:rPr>
              <a:t>  -0.2227 |</a:t>
            </a:r>
          </a:p>
          <a:p>
            <a:pPr>
              <a:lnSpc>
                <a:spcPct val="80000"/>
              </a:lnSpc>
              <a:buFont typeface="Wingdings" panose="05000000000000000000" pitchFamily="2" charset="2"/>
              <a:buNone/>
            </a:pPr>
            <a:r>
              <a:rPr lang="en-US" altLang="en-US" sz="1300" dirty="0" smtClean="0">
                <a:latin typeface="Courier New" panose="02070309020205020404" pitchFamily="49" charset="0"/>
              </a:rPr>
              <a:t>    </a:t>
            </a:r>
            <a:r>
              <a:rPr lang="en-US" altLang="en-US" sz="1300" dirty="0" err="1" smtClean="0">
                <a:latin typeface="Courier New" panose="02070309020205020404" pitchFamily="49" charset="0"/>
              </a:rPr>
              <a:t>problemshelp</a:t>
            </a:r>
            <a:r>
              <a:rPr lang="en-US" altLang="en-US" sz="1300" dirty="0" smtClean="0">
                <a:latin typeface="Courier New" panose="02070309020205020404" pitchFamily="49" charset="0"/>
              </a:rPr>
              <a:t> |   </a:t>
            </a:r>
            <a:r>
              <a:rPr lang="en-US" altLang="en-US" sz="1300" b="1" dirty="0" smtClean="0">
                <a:solidFill>
                  <a:srgbClr val="FFFF00"/>
                </a:solidFill>
                <a:latin typeface="Courier New" panose="02070309020205020404" pitchFamily="49" charset="0"/>
              </a:rPr>
              <a:t>0.8817</a:t>
            </a:r>
            <a:r>
              <a:rPr lang="en-US" altLang="en-US" sz="1300" dirty="0" smtClean="0">
                <a:latin typeface="Courier New" panose="02070309020205020404" pitchFamily="49" charset="0"/>
              </a:rPr>
              <a:t>   -0.2060 |</a:t>
            </a:r>
          </a:p>
          <a:p>
            <a:pPr>
              <a:lnSpc>
                <a:spcPct val="80000"/>
              </a:lnSpc>
              <a:buFont typeface="Wingdings" panose="05000000000000000000" pitchFamily="2" charset="2"/>
              <a:buNone/>
            </a:pPr>
            <a:r>
              <a:rPr lang="en-US" altLang="en-US" sz="1300" dirty="0" smtClean="0">
                <a:latin typeface="Courier New" panose="02070309020205020404" pitchFamily="49" charset="0"/>
              </a:rPr>
              <a:t>      </a:t>
            </a:r>
            <a:r>
              <a:rPr lang="en-US" altLang="en-US" sz="1300" dirty="0" err="1" smtClean="0">
                <a:latin typeface="Courier New" panose="02070309020205020404" pitchFamily="49" charset="0"/>
              </a:rPr>
              <a:t>notdiscuss</a:t>
            </a:r>
            <a:r>
              <a:rPr lang="en-US" altLang="en-US" sz="1300" dirty="0" smtClean="0">
                <a:latin typeface="Courier New" panose="02070309020205020404" pitchFamily="49" charset="0"/>
              </a:rPr>
              <a:t> |  -0.0308    </a:t>
            </a:r>
            <a:r>
              <a:rPr lang="en-US" altLang="en-US" sz="1300" b="1" dirty="0" smtClean="0">
                <a:solidFill>
                  <a:srgbClr val="FFFF00"/>
                </a:solidFill>
                <a:latin typeface="Courier New" panose="02070309020205020404" pitchFamily="49" charset="0"/>
              </a:rPr>
              <a:t>0.4165</a:t>
            </a:r>
            <a:r>
              <a:rPr lang="en-US" altLang="en-US" sz="1300" dirty="0" smtClean="0">
                <a:latin typeface="Courier New" panose="02070309020205020404" pitchFamily="49" charset="0"/>
              </a:rPr>
              <a:t> |</a:t>
            </a:r>
          </a:p>
          <a:p>
            <a:pPr>
              <a:lnSpc>
                <a:spcPct val="80000"/>
              </a:lnSpc>
              <a:buFont typeface="Wingdings" panose="05000000000000000000" pitchFamily="2" charset="2"/>
              <a:buNone/>
            </a:pPr>
            <a:r>
              <a:rPr lang="en-US" altLang="en-US" sz="1300" dirty="0" smtClean="0">
                <a:latin typeface="Courier New" panose="02070309020205020404" pitchFamily="49" charset="0"/>
              </a:rPr>
              <a:t>      </a:t>
            </a:r>
            <a:r>
              <a:rPr lang="en-US" altLang="en-US" sz="1300" dirty="0" err="1" smtClean="0">
                <a:latin typeface="Courier New" panose="02070309020205020404" pitchFamily="49" charset="0"/>
              </a:rPr>
              <a:t>workharder</a:t>
            </a:r>
            <a:r>
              <a:rPr lang="en-US" altLang="en-US" sz="1300" dirty="0" smtClean="0">
                <a:latin typeface="Courier New" panose="02070309020205020404" pitchFamily="49" charset="0"/>
              </a:rPr>
              <a:t> |  -0.1872    </a:t>
            </a:r>
            <a:r>
              <a:rPr lang="en-US" altLang="en-US" sz="1300" b="1" dirty="0" smtClean="0">
                <a:solidFill>
                  <a:srgbClr val="FFFF00"/>
                </a:solidFill>
                <a:latin typeface="Courier New" panose="02070309020205020404" pitchFamily="49" charset="0"/>
              </a:rPr>
              <a:t>0.5647</a:t>
            </a:r>
            <a:r>
              <a:rPr lang="en-US" altLang="en-US" sz="1300" dirty="0" smtClean="0">
                <a:latin typeface="Courier New" panose="02070309020205020404" pitchFamily="49" charset="0"/>
              </a:rPr>
              <a:t> |</a:t>
            </a:r>
          </a:p>
          <a:p>
            <a:pPr>
              <a:lnSpc>
                <a:spcPct val="80000"/>
              </a:lnSpc>
              <a:buFont typeface="Wingdings" panose="05000000000000000000" pitchFamily="2" charset="2"/>
              <a:buNone/>
            </a:pPr>
            <a:r>
              <a:rPr lang="en-US" altLang="en-US" sz="1300" dirty="0" smtClean="0">
                <a:latin typeface="Courier New" panose="02070309020205020404" pitchFamily="49" charset="0"/>
              </a:rPr>
              <a:t>    -----------------------------------</a:t>
            </a:r>
          </a:p>
          <a:p>
            <a:pPr>
              <a:lnSpc>
                <a:spcPct val="80000"/>
              </a:lnSpc>
            </a:pPr>
            <a:endParaRPr lang="en-US" altLang="en-US" sz="1300" dirty="0"/>
          </a:p>
        </p:txBody>
      </p:sp>
      <p:sp>
        <p:nvSpPr>
          <p:cNvPr id="5" name="Text Box 5"/>
          <p:cNvSpPr txBox="1">
            <a:spLocks noChangeArrowheads="1"/>
          </p:cNvSpPr>
          <p:nvPr/>
        </p:nvSpPr>
        <p:spPr bwMode="auto">
          <a:xfrm>
            <a:off x="6780710" y="6122375"/>
            <a:ext cx="31305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dirty="0"/>
              <a:t>High loadings are highlighted</a:t>
            </a:r>
          </a:p>
          <a:p>
            <a:r>
              <a:rPr lang="en-US" altLang="en-US" dirty="0"/>
              <a:t>in yellow.</a:t>
            </a:r>
          </a:p>
        </p:txBody>
      </p:sp>
      <p:sp>
        <p:nvSpPr>
          <p:cNvPr id="6" name="Slide Number Placeholder 5"/>
          <p:cNvSpPr>
            <a:spLocks noGrp="1"/>
          </p:cNvSpPr>
          <p:nvPr>
            <p:ph type="sldNum" sz="quarter" idx="12"/>
          </p:nvPr>
        </p:nvSpPr>
        <p:spPr/>
        <p:txBody>
          <a:bodyPr/>
          <a:lstStyle/>
          <a:p>
            <a:fld id="{6D22F896-40B5-4ADD-8801-0D06FADFA095}" type="slidenum">
              <a:rPr lang="en-US" smtClean="0"/>
              <a:t>48</a:t>
            </a:fld>
            <a:endParaRPr lang="en-US" dirty="0"/>
          </a:p>
        </p:txBody>
      </p:sp>
    </p:spTree>
    <p:extLst>
      <p:ext uri="{BB962C8B-B14F-4D97-AF65-F5344CB8AC3E}">
        <p14:creationId xmlns:p14="http://schemas.microsoft.com/office/powerpoint/2010/main" val="495423948"/>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Multi-Factor Models</a:t>
            </a:r>
            <a:endParaRPr lang="en-US" dirty="0"/>
          </a:p>
        </p:txBody>
      </p:sp>
      <p:sp>
        <p:nvSpPr>
          <p:cNvPr id="3" name="Content Placeholder 2"/>
          <p:cNvSpPr>
            <a:spLocks noGrp="1"/>
          </p:cNvSpPr>
          <p:nvPr>
            <p:ph idx="1"/>
          </p:nvPr>
        </p:nvSpPr>
        <p:spPr/>
        <p:txBody>
          <a:bodyPr>
            <a:normAutofit/>
          </a:bodyPr>
          <a:lstStyle/>
          <a:p>
            <a:pPr>
              <a:lnSpc>
                <a:spcPct val="80000"/>
              </a:lnSpc>
              <a:tabLst>
                <a:tab pos="1484313" algn="l"/>
              </a:tabLst>
            </a:pPr>
            <a:r>
              <a:rPr lang="en-US" altLang="en-US" sz="1600" dirty="0"/>
              <a:t>Two factor </a:t>
            </a:r>
            <a:r>
              <a:rPr lang="en-US" altLang="en-US" sz="1600" u="sng" dirty="0"/>
              <a:t>orthogonal</a:t>
            </a:r>
            <a:r>
              <a:rPr lang="en-US" altLang="en-US" sz="1600" dirty="0"/>
              <a:t> model</a:t>
            </a:r>
          </a:p>
          <a:p>
            <a:pPr>
              <a:lnSpc>
                <a:spcPct val="80000"/>
              </a:lnSpc>
              <a:tabLst>
                <a:tab pos="1484313" algn="l"/>
              </a:tabLst>
            </a:pPr>
            <a:r>
              <a:rPr lang="en-US" altLang="en-US" sz="1600" dirty="0"/>
              <a:t>ORTHOGONAL = INDEPENDENT</a:t>
            </a:r>
          </a:p>
          <a:p>
            <a:pPr>
              <a:lnSpc>
                <a:spcPct val="80000"/>
              </a:lnSpc>
              <a:tabLst>
                <a:tab pos="1484313" algn="l"/>
              </a:tabLst>
            </a:pPr>
            <a:r>
              <a:rPr lang="en-US" altLang="en-US" sz="1600" dirty="0"/>
              <a:t>Example:  cohesion has two domains</a:t>
            </a:r>
          </a:p>
          <a:p>
            <a:pPr lvl="2">
              <a:lnSpc>
                <a:spcPct val="80000"/>
              </a:lnSpc>
              <a:buFont typeface="Wingdings" panose="05000000000000000000" pitchFamily="2" charset="2"/>
              <a:buNone/>
              <a:tabLst>
                <a:tab pos="1484313" algn="l"/>
              </a:tabLst>
            </a:pPr>
            <a:r>
              <a:rPr lang="en-US" altLang="en-US" sz="1600" dirty="0"/>
              <a:t>                 X</a:t>
            </a:r>
            <a:r>
              <a:rPr lang="en-US" altLang="en-US" sz="1600" baseline="-25000" dirty="0"/>
              <a:t>1</a:t>
            </a:r>
            <a:r>
              <a:rPr lang="en-US" altLang="en-US" sz="1600" dirty="0"/>
              <a:t> = </a:t>
            </a:r>
            <a:r>
              <a:rPr lang="el-GR" altLang="en-US" sz="1600" dirty="0">
                <a:latin typeface="Times New Roman" panose="02020603050405020304" pitchFamily="18" charset="0"/>
                <a:cs typeface="Times New Roman" panose="02020603050405020304" pitchFamily="18" charset="0"/>
                <a:sym typeface="WP Greek Courier" pitchFamily="49" charset="2"/>
              </a:rPr>
              <a:t>λ</a:t>
            </a:r>
            <a:r>
              <a:rPr lang="en-US" altLang="en-US" sz="1600" baseline="-25000" dirty="0">
                <a:sym typeface="WP Greek Courier" pitchFamily="49" charset="2"/>
              </a:rPr>
              <a:t>11</a:t>
            </a:r>
            <a:r>
              <a:rPr lang="en-US" altLang="en-US" sz="1600" dirty="0">
                <a:sym typeface="WP Greek Courier" pitchFamily="49" charset="2"/>
              </a:rPr>
              <a:t>F</a:t>
            </a:r>
            <a:r>
              <a:rPr lang="en-US" altLang="en-US" sz="1600" baseline="-25000" dirty="0">
                <a:sym typeface="WP Greek Courier" pitchFamily="49" charset="2"/>
              </a:rPr>
              <a:t>1</a:t>
            </a:r>
            <a:r>
              <a:rPr lang="en-US" altLang="en-US" sz="1600" dirty="0">
                <a:sym typeface="WP Greek Courier" pitchFamily="49" charset="2"/>
              </a:rPr>
              <a:t> + </a:t>
            </a:r>
            <a:r>
              <a:rPr lang="el-GR" altLang="en-US" sz="1600" dirty="0">
                <a:latin typeface="Times New Roman" panose="02020603050405020304" pitchFamily="18" charset="0"/>
                <a:cs typeface="Times New Roman" panose="02020603050405020304" pitchFamily="18" charset="0"/>
                <a:sym typeface="WP Greek Courier" pitchFamily="49" charset="2"/>
              </a:rPr>
              <a:t>λ</a:t>
            </a:r>
            <a:r>
              <a:rPr lang="en-US" altLang="en-US" sz="1600" baseline="-25000" dirty="0">
                <a:sym typeface="WP Greek Courier" pitchFamily="49" charset="2"/>
              </a:rPr>
              <a:t>12</a:t>
            </a:r>
            <a:r>
              <a:rPr lang="en-US" altLang="en-US" sz="1600" dirty="0">
                <a:sym typeface="WP Greek Courier" pitchFamily="49" charset="2"/>
              </a:rPr>
              <a:t>F</a:t>
            </a:r>
            <a:r>
              <a:rPr lang="en-US" altLang="en-US" sz="1600" baseline="-25000" dirty="0">
                <a:sym typeface="WP Greek Courier" pitchFamily="49" charset="2"/>
              </a:rPr>
              <a:t>2</a:t>
            </a:r>
            <a:r>
              <a:rPr lang="en-US" altLang="en-US" sz="1600" dirty="0">
                <a:sym typeface="WP Greek Courier" pitchFamily="49" charset="2"/>
              </a:rPr>
              <a:t> + </a:t>
            </a:r>
            <a:r>
              <a:rPr lang="en-US" altLang="en-US" sz="1600" dirty="0" smtClean="0">
                <a:sym typeface="WP Greek Courier" pitchFamily="49" charset="2"/>
              </a:rPr>
              <a:t>e</a:t>
            </a:r>
            <a:r>
              <a:rPr lang="en-US" altLang="en-US" sz="1600" baseline="-25000" dirty="0" smtClean="0">
                <a:sym typeface="WP Greek Courier" pitchFamily="49" charset="2"/>
              </a:rPr>
              <a:t>1</a:t>
            </a:r>
          </a:p>
          <a:p>
            <a:pPr lvl="2">
              <a:lnSpc>
                <a:spcPct val="80000"/>
              </a:lnSpc>
              <a:buNone/>
              <a:tabLst>
                <a:tab pos="1484313" algn="l"/>
              </a:tabLst>
            </a:pPr>
            <a:r>
              <a:rPr lang="en-US" altLang="en-US" sz="1600" baseline="-25000" dirty="0">
                <a:sym typeface="WP Greek Courier" pitchFamily="49" charset="2"/>
              </a:rPr>
              <a:t> </a:t>
            </a:r>
            <a:r>
              <a:rPr lang="en-US" altLang="en-US" sz="1600" dirty="0" smtClean="0">
                <a:sym typeface="WP Greek Courier" pitchFamily="49" charset="2"/>
              </a:rPr>
              <a:t>                </a:t>
            </a:r>
            <a:r>
              <a:rPr lang="en-US" altLang="en-US" sz="1600" dirty="0" smtClean="0"/>
              <a:t>X2 </a:t>
            </a:r>
            <a:r>
              <a:rPr lang="en-US" altLang="en-US" sz="1600" dirty="0"/>
              <a:t>= </a:t>
            </a:r>
            <a:r>
              <a:rPr lang="el-GR" altLang="en-US" sz="1600" dirty="0">
                <a:sym typeface="WP Greek Courier" pitchFamily="49" charset="2"/>
              </a:rPr>
              <a:t>λ</a:t>
            </a:r>
            <a:r>
              <a:rPr lang="en-US" altLang="en-US" sz="1600" dirty="0">
                <a:sym typeface="WP Greek Courier" pitchFamily="49" charset="2"/>
              </a:rPr>
              <a:t>21F1 + </a:t>
            </a:r>
            <a:r>
              <a:rPr lang="el-GR" altLang="en-US" sz="1600" dirty="0">
                <a:sym typeface="WP Greek Courier" pitchFamily="49" charset="2"/>
              </a:rPr>
              <a:t>λ</a:t>
            </a:r>
            <a:r>
              <a:rPr lang="en-US" altLang="en-US" sz="1600" dirty="0">
                <a:sym typeface="WP Greek Courier" pitchFamily="49" charset="2"/>
              </a:rPr>
              <a:t>22F2 + </a:t>
            </a:r>
            <a:r>
              <a:rPr lang="en-US" altLang="en-US" sz="1600" dirty="0" smtClean="0">
                <a:sym typeface="WP Greek Courier" pitchFamily="49" charset="2"/>
              </a:rPr>
              <a:t>e2</a:t>
            </a:r>
          </a:p>
          <a:p>
            <a:pPr lvl="2">
              <a:lnSpc>
                <a:spcPct val="80000"/>
              </a:lnSpc>
              <a:buNone/>
              <a:tabLst>
                <a:tab pos="1484313" algn="l"/>
              </a:tabLst>
            </a:pPr>
            <a:r>
              <a:rPr lang="en-US" altLang="en-US" sz="1600" dirty="0">
                <a:sym typeface="WP Greek Courier" pitchFamily="49" charset="2"/>
              </a:rPr>
              <a:t> </a:t>
            </a:r>
            <a:r>
              <a:rPr lang="en-US" altLang="en-US" sz="1600" dirty="0" smtClean="0">
                <a:sym typeface="WP Greek Courier" pitchFamily="49" charset="2"/>
              </a:rPr>
              <a:t>                </a:t>
            </a:r>
            <a:r>
              <a:rPr lang="en-US" altLang="en-US" sz="1600" dirty="0" smtClean="0"/>
              <a:t>X</a:t>
            </a:r>
            <a:r>
              <a:rPr lang="en-US" altLang="en-US" sz="1600" baseline="-25000" dirty="0" smtClean="0"/>
              <a:t>11</a:t>
            </a:r>
            <a:r>
              <a:rPr lang="en-US" altLang="en-US" sz="1600" dirty="0" smtClean="0"/>
              <a:t> = </a:t>
            </a:r>
            <a:r>
              <a:rPr lang="el-GR" altLang="en-US" sz="1600" dirty="0" smtClean="0">
                <a:latin typeface="Times New Roman" panose="02020603050405020304" pitchFamily="18" charset="0"/>
                <a:cs typeface="Times New Roman" panose="02020603050405020304" pitchFamily="18" charset="0"/>
                <a:sym typeface="WP Greek Courier" pitchFamily="49" charset="2"/>
              </a:rPr>
              <a:t>λ</a:t>
            </a:r>
            <a:r>
              <a:rPr lang="en-US" altLang="en-US" sz="1600" baseline="-25000" dirty="0" smtClean="0">
                <a:sym typeface="WP Greek Courier" pitchFamily="49" charset="2"/>
              </a:rPr>
              <a:t>111</a:t>
            </a:r>
            <a:r>
              <a:rPr lang="en-US" altLang="en-US" sz="1600" dirty="0" smtClean="0">
                <a:sym typeface="WP Greek Courier" pitchFamily="49" charset="2"/>
              </a:rPr>
              <a:t>F</a:t>
            </a:r>
            <a:r>
              <a:rPr lang="en-US" altLang="en-US" sz="1600" baseline="-25000" dirty="0" smtClean="0">
                <a:sym typeface="WP Greek Courier" pitchFamily="49" charset="2"/>
              </a:rPr>
              <a:t>1</a:t>
            </a:r>
            <a:r>
              <a:rPr lang="en-US" altLang="en-US" sz="1600" dirty="0" smtClean="0">
                <a:sym typeface="WP Greek Courier" pitchFamily="49" charset="2"/>
              </a:rPr>
              <a:t> + </a:t>
            </a:r>
            <a:r>
              <a:rPr lang="el-GR" altLang="en-US" sz="1600" dirty="0" smtClean="0">
                <a:latin typeface="Times New Roman" panose="02020603050405020304" pitchFamily="18" charset="0"/>
                <a:cs typeface="Times New Roman" panose="02020603050405020304" pitchFamily="18" charset="0"/>
                <a:sym typeface="WP Greek Courier" pitchFamily="49" charset="2"/>
              </a:rPr>
              <a:t>λ</a:t>
            </a:r>
            <a:r>
              <a:rPr lang="en-US" altLang="en-US" sz="1600" baseline="-25000" dirty="0" smtClean="0">
                <a:sym typeface="WP Greek Courier" pitchFamily="49" charset="2"/>
              </a:rPr>
              <a:t>112</a:t>
            </a:r>
            <a:r>
              <a:rPr lang="en-US" altLang="en-US" sz="1600" dirty="0" smtClean="0">
                <a:sym typeface="WP Greek Courier" pitchFamily="49" charset="2"/>
              </a:rPr>
              <a:t>F</a:t>
            </a:r>
            <a:r>
              <a:rPr lang="en-US" altLang="en-US" sz="1600" baseline="-25000" dirty="0" smtClean="0">
                <a:sym typeface="WP Greek Courier" pitchFamily="49" charset="2"/>
              </a:rPr>
              <a:t>2</a:t>
            </a:r>
            <a:r>
              <a:rPr lang="en-US" altLang="en-US" sz="1600" dirty="0" smtClean="0">
                <a:sym typeface="WP Greek Courier" pitchFamily="49" charset="2"/>
              </a:rPr>
              <a:t> + e</a:t>
            </a:r>
            <a:r>
              <a:rPr lang="en-US" altLang="en-US" sz="1600" baseline="-25000" dirty="0" smtClean="0">
                <a:sym typeface="WP Greek Courier" pitchFamily="49" charset="2"/>
              </a:rPr>
              <a:t>11</a:t>
            </a:r>
            <a:endParaRPr lang="en-US" altLang="en-US" sz="1600" dirty="0" smtClean="0"/>
          </a:p>
          <a:p>
            <a:pPr>
              <a:lnSpc>
                <a:spcPct val="80000"/>
              </a:lnSpc>
              <a:tabLst>
                <a:tab pos="1484313" algn="l"/>
              </a:tabLst>
            </a:pPr>
            <a:r>
              <a:rPr lang="en-US" altLang="en-US" sz="1600" dirty="0" smtClean="0"/>
              <a:t>More </a:t>
            </a:r>
            <a:r>
              <a:rPr lang="en-US" altLang="en-US" sz="1600" dirty="0"/>
              <a:t>generally, m factors, n observed variables</a:t>
            </a:r>
          </a:p>
          <a:p>
            <a:pPr lvl="2">
              <a:lnSpc>
                <a:spcPct val="80000"/>
              </a:lnSpc>
              <a:buFont typeface="Wingdings" panose="05000000000000000000" pitchFamily="2" charset="2"/>
              <a:buNone/>
              <a:tabLst>
                <a:tab pos="1484313" algn="l"/>
              </a:tabLst>
            </a:pPr>
            <a:r>
              <a:rPr lang="en-US" altLang="en-US" sz="1600" dirty="0"/>
              <a:t> 	    X</a:t>
            </a:r>
            <a:r>
              <a:rPr lang="en-US" altLang="en-US" sz="1600" baseline="-25000" dirty="0"/>
              <a:t>1</a:t>
            </a:r>
            <a:r>
              <a:rPr lang="en-US" altLang="en-US" sz="1600" dirty="0"/>
              <a:t> = </a:t>
            </a:r>
            <a:r>
              <a:rPr lang="el-GR" altLang="en-US" sz="1600" dirty="0">
                <a:latin typeface="Times New Roman" panose="02020603050405020304" pitchFamily="18" charset="0"/>
                <a:cs typeface="Times New Roman" panose="02020603050405020304" pitchFamily="18" charset="0"/>
                <a:sym typeface="WP Greek Courier" pitchFamily="49" charset="2"/>
              </a:rPr>
              <a:t>λ</a:t>
            </a:r>
            <a:r>
              <a:rPr lang="en-US" altLang="en-US" sz="1600" baseline="-25000" dirty="0">
                <a:sym typeface="WP Greek Courier" pitchFamily="49" charset="2"/>
              </a:rPr>
              <a:t>11</a:t>
            </a:r>
            <a:r>
              <a:rPr lang="en-US" altLang="en-US" sz="1600" dirty="0">
                <a:sym typeface="WP Greek Courier" pitchFamily="49" charset="2"/>
              </a:rPr>
              <a:t>F</a:t>
            </a:r>
            <a:r>
              <a:rPr lang="en-US" altLang="en-US" sz="1600" baseline="-25000" dirty="0">
                <a:sym typeface="WP Greek Courier" pitchFamily="49" charset="2"/>
              </a:rPr>
              <a:t>1</a:t>
            </a:r>
            <a:r>
              <a:rPr lang="en-US" altLang="en-US" sz="1600" dirty="0">
                <a:sym typeface="WP Greek Courier" pitchFamily="49" charset="2"/>
              </a:rPr>
              <a:t> + </a:t>
            </a:r>
            <a:r>
              <a:rPr lang="el-GR" altLang="en-US" sz="1600" dirty="0">
                <a:latin typeface="Times New Roman" panose="02020603050405020304" pitchFamily="18" charset="0"/>
                <a:cs typeface="Times New Roman" panose="02020603050405020304" pitchFamily="18" charset="0"/>
                <a:sym typeface="WP Greek Courier" pitchFamily="49" charset="2"/>
              </a:rPr>
              <a:t>λ</a:t>
            </a:r>
            <a:r>
              <a:rPr lang="en-US" altLang="en-US" sz="1600" baseline="-25000" dirty="0">
                <a:sym typeface="WP Greek Courier" pitchFamily="49" charset="2"/>
              </a:rPr>
              <a:t>12</a:t>
            </a:r>
            <a:r>
              <a:rPr lang="en-US" altLang="en-US" sz="1600" dirty="0">
                <a:sym typeface="WP Greek Courier" pitchFamily="49" charset="2"/>
              </a:rPr>
              <a:t>F</a:t>
            </a:r>
            <a:r>
              <a:rPr lang="en-US" altLang="en-US" sz="1600" baseline="-25000" dirty="0">
                <a:sym typeface="WP Greek Courier" pitchFamily="49" charset="2"/>
              </a:rPr>
              <a:t>2</a:t>
            </a:r>
            <a:r>
              <a:rPr lang="en-US" altLang="en-US" sz="1600" dirty="0">
                <a:sym typeface="WP Greek Courier" pitchFamily="49" charset="2"/>
              </a:rPr>
              <a:t> +…+ </a:t>
            </a:r>
            <a:r>
              <a:rPr lang="el-GR" altLang="en-US" sz="1600" dirty="0">
                <a:latin typeface="Times New Roman" panose="02020603050405020304" pitchFamily="18" charset="0"/>
                <a:cs typeface="Times New Roman" panose="02020603050405020304" pitchFamily="18" charset="0"/>
                <a:sym typeface="WP Greek Courier" pitchFamily="49" charset="2"/>
              </a:rPr>
              <a:t>λ</a:t>
            </a:r>
            <a:r>
              <a:rPr lang="en-US" altLang="en-US" sz="1600" baseline="-25000" dirty="0">
                <a:sym typeface="WP Greek Courier" pitchFamily="49" charset="2"/>
              </a:rPr>
              <a:t>1m</a:t>
            </a:r>
            <a:r>
              <a:rPr lang="en-US" altLang="en-US" sz="1600" dirty="0">
                <a:sym typeface="WP Greek Courier" pitchFamily="49" charset="2"/>
              </a:rPr>
              <a:t>F</a:t>
            </a:r>
            <a:r>
              <a:rPr lang="en-US" altLang="en-US" sz="1600" baseline="-25000" dirty="0">
                <a:sym typeface="WP Greek Courier" pitchFamily="49" charset="2"/>
              </a:rPr>
              <a:t>m</a:t>
            </a:r>
            <a:r>
              <a:rPr lang="en-US" altLang="en-US" sz="1600" dirty="0">
                <a:sym typeface="WP Greek Courier" pitchFamily="49" charset="2"/>
              </a:rPr>
              <a:t> + </a:t>
            </a:r>
            <a:r>
              <a:rPr lang="en-US" altLang="en-US" sz="1600" dirty="0" smtClean="0">
                <a:sym typeface="WP Greek Courier" pitchFamily="49" charset="2"/>
              </a:rPr>
              <a:t>e</a:t>
            </a:r>
            <a:r>
              <a:rPr lang="en-US" altLang="en-US" sz="1600" baseline="-25000" dirty="0" smtClean="0">
                <a:sym typeface="WP Greek Courier" pitchFamily="49" charset="2"/>
              </a:rPr>
              <a:t>1</a:t>
            </a:r>
          </a:p>
          <a:p>
            <a:pPr lvl="2">
              <a:lnSpc>
                <a:spcPct val="80000"/>
              </a:lnSpc>
              <a:buFont typeface="Wingdings" panose="05000000000000000000" pitchFamily="2" charset="2"/>
              <a:buNone/>
              <a:tabLst>
                <a:tab pos="1484313" algn="l"/>
              </a:tabLst>
            </a:pPr>
            <a:r>
              <a:rPr lang="en-US" altLang="en-US" sz="1600" baseline="-25000" dirty="0">
                <a:sym typeface="WP Greek Courier" pitchFamily="49" charset="2"/>
              </a:rPr>
              <a:t> </a:t>
            </a:r>
            <a:r>
              <a:rPr lang="en-US" altLang="en-US" sz="1600" dirty="0" smtClean="0">
                <a:sym typeface="WP Greek Courier" pitchFamily="49" charset="2"/>
              </a:rPr>
              <a:t>       </a:t>
            </a:r>
            <a:r>
              <a:rPr lang="en-US" altLang="en-US" sz="1600" dirty="0" smtClean="0"/>
              <a:t>X</a:t>
            </a:r>
            <a:r>
              <a:rPr lang="en-US" altLang="en-US" sz="1600" baseline="-25000" dirty="0" smtClean="0"/>
              <a:t>2</a:t>
            </a:r>
            <a:r>
              <a:rPr lang="en-US" altLang="en-US" sz="1600" dirty="0" smtClean="0"/>
              <a:t> </a:t>
            </a:r>
            <a:r>
              <a:rPr lang="en-US" altLang="en-US" sz="1600" dirty="0"/>
              <a:t>= </a:t>
            </a:r>
            <a:r>
              <a:rPr lang="el-GR" altLang="en-US" sz="1600" dirty="0">
                <a:latin typeface="Times New Roman" panose="02020603050405020304" pitchFamily="18" charset="0"/>
                <a:cs typeface="Times New Roman" panose="02020603050405020304" pitchFamily="18" charset="0"/>
                <a:sym typeface="WP Greek Courier" pitchFamily="49" charset="2"/>
              </a:rPr>
              <a:t>λ</a:t>
            </a:r>
            <a:r>
              <a:rPr lang="en-US" altLang="en-US" sz="1600" baseline="-25000" dirty="0">
                <a:sym typeface="WP Greek Courier" pitchFamily="49" charset="2"/>
              </a:rPr>
              <a:t>21</a:t>
            </a:r>
            <a:r>
              <a:rPr lang="en-US" altLang="en-US" sz="1600" dirty="0">
                <a:sym typeface="WP Greek Courier" pitchFamily="49" charset="2"/>
              </a:rPr>
              <a:t>F</a:t>
            </a:r>
            <a:r>
              <a:rPr lang="en-US" altLang="en-US" sz="1600" baseline="-25000" dirty="0">
                <a:sym typeface="WP Greek Courier" pitchFamily="49" charset="2"/>
              </a:rPr>
              <a:t>1</a:t>
            </a:r>
            <a:r>
              <a:rPr lang="en-US" altLang="en-US" sz="1600" dirty="0">
                <a:sym typeface="WP Greek Courier" pitchFamily="49" charset="2"/>
              </a:rPr>
              <a:t> + </a:t>
            </a:r>
            <a:r>
              <a:rPr lang="el-GR" altLang="en-US" sz="1600" dirty="0">
                <a:latin typeface="Times New Roman" panose="02020603050405020304" pitchFamily="18" charset="0"/>
                <a:cs typeface="Times New Roman" panose="02020603050405020304" pitchFamily="18" charset="0"/>
                <a:sym typeface="WP Greek Courier" pitchFamily="49" charset="2"/>
              </a:rPr>
              <a:t>λ</a:t>
            </a:r>
            <a:r>
              <a:rPr lang="en-US" altLang="en-US" sz="1600" baseline="-25000" dirty="0">
                <a:sym typeface="WP Greek Courier" pitchFamily="49" charset="2"/>
              </a:rPr>
              <a:t>22</a:t>
            </a:r>
            <a:r>
              <a:rPr lang="en-US" altLang="en-US" sz="1600" dirty="0">
                <a:sym typeface="WP Greek Courier" pitchFamily="49" charset="2"/>
              </a:rPr>
              <a:t>F</a:t>
            </a:r>
            <a:r>
              <a:rPr lang="en-US" altLang="en-US" sz="1600" baseline="-25000" dirty="0">
                <a:sym typeface="WP Greek Courier" pitchFamily="49" charset="2"/>
              </a:rPr>
              <a:t>2</a:t>
            </a:r>
            <a:r>
              <a:rPr lang="en-US" altLang="en-US" sz="1600" dirty="0">
                <a:sym typeface="WP Greek Courier" pitchFamily="49" charset="2"/>
              </a:rPr>
              <a:t> +…+ </a:t>
            </a:r>
            <a:r>
              <a:rPr lang="el-GR" altLang="en-US" sz="1600" dirty="0">
                <a:latin typeface="Times New Roman" panose="02020603050405020304" pitchFamily="18" charset="0"/>
                <a:cs typeface="Times New Roman" panose="02020603050405020304" pitchFamily="18" charset="0"/>
                <a:sym typeface="WP Greek Courier" pitchFamily="49" charset="2"/>
              </a:rPr>
              <a:t>λ</a:t>
            </a:r>
            <a:r>
              <a:rPr lang="en-US" altLang="en-US" sz="1600" baseline="-25000" dirty="0">
                <a:sym typeface="WP Greek Courier" pitchFamily="49" charset="2"/>
              </a:rPr>
              <a:t>2m</a:t>
            </a:r>
            <a:r>
              <a:rPr lang="en-US" altLang="en-US" sz="1600" dirty="0">
                <a:sym typeface="WP Greek Courier" pitchFamily="49" charset="2"/>
              </a:rPr>
              <a:t>F</a:t>
            </a:r>
            <a:r>
              <a:rPr lang="en-US" altLang="en-US" sz="1600" baseline="-25000" dirty="0">
                <a:sym typeface="WP Greek Courier" pitchFamily="49" charset="2"/>
              </a:rPr>
              <a:t>m</a:t>
            </a:r>
            <a:r>
              <a:rPr lang="en-US" altLang="en-US" sz="1600" dirty="0">
                <a:sym typeface="WP Greek Courier" pitchFamily="49" charset="2"/>
              </a:rPr>
              <a:t> + </a:t>
            </a:r>
            <a:r>
              <a:rPr lang="en-US" altLang="en-US" sz="1600" dirty="0" smtClean="0">
                <a:sym typeface="WP Greek Courier" pitchFamily="49" charset="2"/>
              </a:rPr>
              <a:t>e</a:t>
            </a:r>
            <a:r>
              <a:rPr lang="en-US" altLang="en-US" sz="1600" baseline="-25000" dirty="0" smtClean="0">
                <a:sym typeface="WP Greek Courier" pitchFamily="49" charset="2"/>
              </a:rPr>
              <a:t>2</a:t>
            </a:r>
          </a:p>
          <a:p>
            <a:pPr lvl="2">
              <a:lnSpc>
                <a:spcPct val="80000"/>
              </a:lnSpc>
              <a:buFont typeface="Wingdings" panose="05000000000000000000" pitchFamily="2" charset="2"/>
              <a:buNone/>
              <a:tabLst>
                <a:tab pos="1484313" algn="l"/>
              </a:tabLst>
            </a:pPr>
            <a:r>
              <a:rPr lang="en-US" altLang="en-US" sz="1600" baseline="-25000" dirty="0">
                <a:sym typeface="WP Greek Courier" pitchFamily="49" charset="2"/>
              </a:rPr>
              <a:t> </a:t>
            </a:r>
            <a:r>
              <a:rPr lang="en-US" altLang="en-US" sz="1600" dirty="0" smtClean="0">
                <a:sym typeface="WP Greek Courier" pitchFamily="49" charset="2"/>
              </a:rPr>
              <a:t>        </a:t>
            </a:r>
            <a:r>
              <a:rPr lang="en-US" altLang="en-US" sz="1600" dirty="0" err="1" smtClean="0"/>
              <a:t>X</a:t>
            </a:r>
            <a:r>
              <a:rPr lang="en-US" altLang="en-US" sz="1600" baseline="-25000" dirty="0" err="1" smtClean="0"/>
              <a:t>n</a:t>
            </a:r>
            <a:r>
              <a:rPr lang="en-US" altLang="en-US" sz="1600" dirty="0" smtClean="0"/>
              <a:t> </a:t>
            </a:r>
            <a:r>
              <a:rPr lang="en-US" altLang="en-US" sz="1600" dirty="0"/>
              <a:t>= </a:t>
            </a:r>
            <a:r>
              <a:rPr lang="el-GR" altLang="en-US" sz="1600" dirty="0">
                <a:latin typeface="Times New Roman" panose="02020603050405020304" pitchFamily="18" charset="0"/>
                <a:cs typeface="Times New Roman" panose="02020603050405020304" pitchFamily="18" charset="0"/>
                <a:sym typeface="WP Greek Courier" pitchFamily="49" charset="2"/>
              </a:rPr>
              <a:t>λ</a:t>
            </a:r>
            <a:r>
              <a:rPr lang="en-US" altLang="en-US" sz="1600" baseline="-25000" dirty="0">
                <a:sym typeface="WP Greek Courier" pitchFamily="49" charset="2"/>
              </a:rPr>
              <a:t>n1</a:t>
            </a:r>
            <a:r>
              <a:rPr lang="en-US" altLang="en-US" sz="1600" dirty="0">
                <a:sym typeface="WP Greek Courier" pitchFamily="49" charset="2"/>
              </a:rPr>
              <a:t>F</a:t>
            </a:r>
            <a:r>
              <a:rPr lang="en-US" altLang="en-US" sz="1600" baseline="-25000" dirty="0">
                <a:sym typeface="WP Greek Courier" pitchFamily="49" charset="2"/>
              </a:rPr>
              <a:t>1</a:t>
            </a:r>
            <a:r>
              <a:rPr lang="en-US" altLang="en-US" sz="1600" dirty="0">
                <a:sym typeface="WP Greek Courier" pitchFamily="49" charset="2"/>
              </a:rPr>
              <a:t> + </a:t>
            </a:r>
            <a:r>
              <a:rPr lang="el-GR" altLang="en-US" sz="1600" dirty="0">
                <a:latin typeface="Times New Roman" panose="02020603050405020304" pitchFamily="18" charset="0"/>
                <a:cs typeface="Times New Roman" panose="02020603050405020304" pitchFamily="18" charset="0"/>
                <a:sym typeface="WP Greek Courier" pitchFamily="49" charset="2"/>
              </a:rPr>
              <a:t>λ</a:t>
            </a:r>
            <a:r>
              <a:rPr lang="en-US" altLang="en-US" sz="1600" baseline="-25000" dirty="0">
                <a:sym typeface="WP Greek Courier" pitchFamily="49" charset="2"/>
              </a:rPr>
              <a:t>n2</a:t>
            </a:r>
            <a:r>
              <a:rPr lang="en-US" altLang="en-US" sz="1600" dirty="0">
                <a:sym typeface="WP Greek Courier" pitchFamily="49" charset="2"/>
              </a:rPr>
              <a:t>F</a:t>
            </a:r>
            <a:r>
              <a:rPr lang="en-US" altLang="en-US" sz="1600" baseline="-25000" dirty="0">
                <a:sym typeface="WP Greek Courier" pitchFamily="49" charset="2"/>
              </a:rPr>
              <a:t>2</a:t>
            </a:r>
            <a:r>
              <a:rPr lang="en-US" altLang="en-US" sz="1600" dirty="0">
                <a:sym typeface="WP Greek Courier" pitchFamily="49" charset="2"/>
              </a:rPr>
              <a:t> +…+ </a:t>
            </a:r>
            <a:r>
              <a:rPr lang="el-GR" altLang="en-US" sz="1600" dirty="0">
                <a:latin typeface="Times New Roman" panose="02020603050405020304" pitchFamily="18" charset="0"/>
                <a:cs typeface="Times New Roman" panose="02020603050405020304" pitchFamily="18" charset="0"/>
                <a:sym typeface="WP Greek Courier" pitchFamily="49" charset="2"/>
              </a:rPr>
              <a:t>λ</a:t>
            </a:r>
            <a:r>
              <a:rPr lang="en-US" altLang="en-US" sz="1600" baseline="-25000" dirty="0" err="1">
                <a:sym typeface="WP Greek Courier" pitchFamily="49" charset="2"/>
              </a:rPr>
              <a:t>nm</a:t>
            </a:r>
            <a:r>
              <a:rPr lang="en-US" altLang="en-US" sz="1600" dirty="0" err="1">
                <a:sym typeface="WP Greek Courier" pitchFamily="49" charset="2"/>
              </a:rPr>
              <a:t>F</a:t>
            </a:r>
            <a:r>
              <a:rPr lang="en-US" altLang="en-US" sz="1600" baseline="-25000" dirty="0" err="1">
                <a:sym typeface="WP Greek Courier" pitchFamily="49" charset="2"/>
              </a:rPr>
              <a:t>m</a:t>
            </a:r>
            <a:r>
              <a:rPr lang="en-US" altLang="en-US" sz="1600" dirty="0">
                <a:sym typeface="WP Greek Courier" pitchFamily="49" charset="2"/>
              </a:rPr>
              <a:t> + </a:t>
            </a:r>
            <a:r>
              <a:rPr lang="en-US" altLang="en-US" sz="1600" dirty="0" err="1">
                <a:sym typeface="WP Greek Courier" pitchFamily="49" charset="2"/>
              </a:rPr>
              <a:t>e</a:t>
            </a:r>
            <a:r>
              <a:rPr lang="en-US" altLang="en-US" sz="1600" baseline="-25000" dirty="0" err="1">
                <a:sym typeface="WP Greek Courier" pitchFamily="49" charset="2"/>
              </a:rPr>
              <a:t>n</a:t>
            </a:r>
            <a:endParaRPr lang="en-US" altLang="en-US" sz="1600" baseline="-25000" dirty="0">
              <a:sym typeface="WP Greek Courier" pitchFamily="49" charset="2"/>
            </a:endParaRPr>
          </a:p>
          <a:p>
            <a:endParaRPr lang="en-US" sz="1600" dirty="0"/>
          </a:p>
        </p:txBody>
      </p:sp>
      <p:sp>
        <p:nvSpPr>
          <p:cNvPr id="4" name="Slide Number Placeholder 3"/>
          <p:cNvSpPr>
            <a:spLocks noGrp="1"/>
          </p:cNvSpPr>
          <p:nvPr>
            <p:ph type="sldNum" sz="quarter" idx="12"/>
          </p:nvPr>
        </p:nvSpPr>
        <p:spPr/>
        <p:txBody>
          <a:bodyPr/>
          <a:lstStyle/>
          <a:p>
            <a:fld id="{6D22F896-40B5-4ADD-8801-0D06FADFA095}" type="slidenum">
              <a:rPr lang="en-US" smtClean="0"/>
              <a:t>49</a:t>
            </a:fld>
            <a:endParaRPr lang="en-US" dirty="0"/>
          </a:p>
        </p:txBody>
      </p:sp>
    </p:spTree>
    <p:extLst>
      <p:ext uri="{BB962C8B-B14F-4D97-AF65-F5344CB8AC3E}">
        <p14:creationId xmlns:p14="http://schemas.microsoft.com/office/powerpoint/2010/main" val="133682045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Your report</a:t>
            </a:r>
            <a:endParaRPr lang="en-US" dirty="0"/>
          </a:p>
        </p:txBody>
      </p:sp>
      <p:sp>
        <p:nvSpPr>
          <p:cNvPr id="3" name="Content Placeholder 2"/>
          <p:cNvSpPr>
            <a:spLocks noGrp="1"/>
          </p:cNvSpPr>
          <p:nvPr>
            <p:ph idx="1"/>
          </p:nvPr>
        </p:nvSpPr>
        <p:spPr/>
        <p:txBody>
          <a:bodyPr/>
          <a:lstStyle/>
          <a:p>
            <a:r>
              <a:rPr lang="en-GB" dirty="0"/>
              <a:t>Abstract/Introduction</a:t>
            </a:r>
          </a:p>
          <a:p>
            <a:r>
              <a:rPr lang="en-GB" dirty="0"/>
              <a:t>Literature Review</a:t>
            </a:r>
          </a:p>
          <a:p>
            <a:r>
              <a:rPr lang="en-GB" dirty="0"/>
              <a:t>Methodology</a:t>
            </a:r>
          </a:p>
          <a:p>
            <a:r>
              <a:rPr lang="en-GB" dirty="0"/>
              <a:t>Results</a:t>
            </a:r>
          </a:p>
          <a:p>
            <a:r>
              <a:rPr lang="en-GB" dirty="0"/>
              <a:t>Discussion</a:t>
            </a:r>
          </a:p>
          <a:p>
            <a:r>
              <a:rPr lang="en-GB" dirty="0"/>
              <a:t>Conclusion</a:t>
            </a:r>
          </a:p>
          <a:p>
            <a:r>
              <a:rPr lang="en-GB" dirty="0"/>
              <a:t>Appendices/Bibliography </a:t>
            </a:r>
            <a:r>
              <a:rPr lang="en-GB" dirty="0" err="1"/>
              <a:t>etc</a:t>
            </a:r>
            <a:endParaRPr lang="en-GB" dirty="0"/>
          </a:p>
          <a:p>
            <a:pPr marL="0" indent="0">
              <a:buNone/>
            </a:pPr>
            <a:endParaRPr lang="en-US" dirty="0"/>
          </a:p>
        </p:txBody>
      </p:sp>
      <p:sp>
        <p:nvSpPr>
          <p:cNvPr id="4" name="Right Brace 3"/>
          <p:cNvSpPr/>
          <p:nvPr/>
        </p:nvSpPr>
        <p:spPr>
          <a:xfrm>
            <a:off x="3832747" y="3145931"/>
            <a:ext cx="533400" cy="1981200"/>
          </a:xfrm>
          <a:prstGeom prst="rightBrace">
            <a:avLst>
              <a:gd name="adj1" fmla="val 8333"/>
              <a:gd name="adj2" fmla="val 52198"/>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5" name="TextBox 4"/>
          <p:cNvSpPr txBox="1"/>
          <p:nvPr/>
        </p:nvSpPr>
        <p:spPr>
          <a:xfrm>
            <a:off x="4366147" y="3813365"/>
            <a:ext cx="2837597" cy="646331"/>
          </a:xfrm>
          <a:prstGeom prst="rect">
            <a:avLst/>
          </a:prstGeom>
          <a:ln/>
        </p:spPr>
        <p:style>
          <a:lnRef idx="2">
            <a:schemeClr val="dk1"/>
          </a:lnRef>
          <a:fillRef idx="1">
            <a:schemeClr val="lt1"/>
          </a:fillRef>
          <a:effectRef idx="0">
            <a:schemeClr val="dk1"/>
          </a:effectRef>
          <a:fontRef idx="minor">
            <a:schemeClr val="dk1"/>
          </a:fontRef>
        </p:style>
        <p:txBody>
          <a:bodyPr wrap="square" rtlCol="0">
            <a:spAutoFit/>
          </a:bodyPr>
          <a:lstStyle/>
          <a:p>
            <a:r>
              <a:rPr lang="en-GB" dirty="0" smtClean="0"/>
              <a:t>Primary research discussed/analysed here</a:t>
            </a:r>
            <a:endParaRPr lang="en-GB" dirty="0"/>
          </a:p>
        </p:txBody>
      </p:sp>
      <p:sp>
        <p:nvSpPr>
          <p:cNvPr id="6" name="Slide Number Placeholder 5"/>
          <p:cNvSpPr>
            <a:spLocks noGrp="1"/>
          </p:cNvSpPr>
          <p:nvPr>
            <p:ph type="sldNum" sz="quarter" idx="12"/>
          </p:nvPr>
        </p:nvSpPr>
        <p:spPr/>
        <p:txBody>
          <a:bodyPr/>
          <a:lstStyle/>
          <a:p>
            <a:fld id="{6D22F896-40B5-4ADD-8801-0D06FADFA095}" type="slidenum">
              <a:rPr lang="en-US" smtClean="0"/>
              <a:t>5</a:t>
            </a:fld>
            <a:endParaRPr lang="en-US" dirty="0"/>
          </a:p>
        </p:txBody>
      </p:sp>
    </p:spTree>
    <p:extLst>
      <p:ext uri="{BB962C8B-B14F-4D97-AF65-F5344CB8AC3E}">
        <p14:creationId xmlns:p14="http://schemas.microsoft.com/office/powerpoint/2010/main" val="201108996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Data Matrix</a:t>
            </a:r>
            <a:endParaRPr lang="en-US" dirty="0"/>
          </a:p>
        </p:txBody>
      </p:sp>
      <p:sp>
        <p:nvSpPr>
          <p:cNvPr id="3" name="Content Placeholder 2"/>
          <p:cNvSpPr>
            <a:spLocks noGrp="1"/>
          </p:cNvSpPr>
          <p:nvPr>
            <p:ph idx="1"/>
          </p:nvPr>
        </p:nvSpPr>
        <p:spPr>
          <a:xfrm>
            <a:off x="680320" y="2269406"/>
            <a:ext cx="9613861" cy="3599316"/>
          </a:xfrm>
        </p:spPr>
        <p:txBody>
          <a:bodyPr/>
          <a:lstStyle/>
          <a:p>
            <a:r>
              <a:rPr lang="en-US" altLang="en-US" dirty="0"/>
              <a:t>Factor analysis is </a:t>
            </a:r>
            <a:r>
              <a:rPr lang="en-US" altLang="en-US" b="1" dirty="0"/>
              <a:t>totally dependent</a:t>
            </a:r>
            <a:r>
              <a:rPr lang="en-US" altLang="en-US" dirty="0"/>
              <a:t> on correlations between variables.</a:t>
            </a:r>
          </a:p>
          <a:p>
            <a:r>
              <a:rPr lang="en-US" altLang="en-US" dirty="0"/>
              <a:t>Factor analysis summarizes correlation structure</a:t>
            </a:r>
          </a:p>
          <a:p>
            <a:endParaRPr lang="en-US" dirty="0"/>
          </a:p>
        </p:txBody>
      </p:sp>
      <p:sp>
        <p:nvSpPr>
          <p:cNvPr id="4" name="Rectangle 5"/>
          <p:cNvSpPr>
            <a:spLocks noChangeArrowheads="1"/>
          </p:cNvSpPr>
          <p:nvPr/>
        </p:nvSpPr>
        <p:spPr bwMode="auto">
          <a:xfrm>
            <a:off x="1301086" y="3733800"/>
            <a:ext cx="1143000" cy="25146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 name="Text Box 8"/>
          <p:cNvSpPr txBox="1">
            <a:spLocks noChangeArrowheads="1"/>
          </p:cNvSpPr>
          <p:nvPr/>
        </p:nvSpPr>
        <p:spPr bwMode="auto">
          <a:xfrm>
            <a:off x="1301086" y="3429000"/>
            <a:ext cx="10858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sz="1600" dirty="0">
                <a:latin typeface="Times New Roman" panose="02020603050405020304" pitchFamily="18" charset="0"/>
              </a:rPr>
              <a:t>v</a:t>
            </a:r>
            <a:r>
              <a:rPr lang="en-US" altLang="en-US" sz="1600" baseline="-25000" dirty="0">
                <a:latin typeface="Times New Roman" panose="02020603050405020304" pitchFamily="18" charset="0"/>
              </a:rPr>
              <a:t>1</a:t>
            </a:r>
            <a:r>
              <a:rPr lang="en-US" altLang="en-US" sz="1600" dirty="0">
                <a:latin typeface="Times New Roman" panose="02020603050405020304" pitchFamily="18" charset="0"/>
              </a:rPr>
              <a:t>……...</a:t>
            </a:r>
            <a:r>
              <a:rPr lang="en-US" altLang="en-US" sz="1600" dirty="0" err="1">
                <a:latin typeface="Times New Roman" panose="02020603050405020304" pitchFamily="18" charset="0"/>
              </a:rPr>
              <a:t>v</a:t>
            </a:r>
            <a:r>
              <a:rPr lang="en-US" altLang="en-US" sz="1600" baseline="-25000" dirty="0" err="1">
                <a:latin typeface="Times New Roman" panose="02020603050405020304" pitchFamily="18" charset="0"/>
              </a:rPr>
              <a:t>k</a:t>
            </a:r>
            <a:endParaRPr lang="en-US" altLang="en-US" sz="1600" dirty="0">
              <a:latin typeface="Times New Roman" panose="02020603050405020304" pitchFamily="18" charset="0"/>
            </a:endParaRPr>
          </a:p>
        </p:txBody>
      </p:sp>
      <p:sp>
        <p:nvSpPr>
          <p:cNvPr id="6" name="Text Box 9"/>
          <p:cNvSpPr txBox="1">
            <a:spLocks noChangeArrowheads="1"/>
          </p:cNvSpPr>
          <p:nvPr/>
        </p:nvSpPr>
        <p:spPr bwMode="auto">
          <a:xfrm>
            <a:off x="920086" y="3733800"/>
            <a:ext cx="400050" cy="2901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sz="1600">
                <a:latin typeface="Times New Roman" panose="02020603050405020304" pitchFamily="18" charset="0"/>
              </a:rPr>
              <a:t>O</a:t>
            </a:r>
            <a:r>
              <a:rPr lang="en-US" altLang="en-US" sz="1600" baseline="-25000">
                <a:latin typeface="Times New Roman" panose="02020603050405020304" pitchFamily="18" charset="0"/>
              </a:rPr>
              <a:t>1</a:t>
            </a:r>
            <a:endParaRPr lang="en-US" altLang="en-US" sz="1600">
              <a:latin typeface="Times New Roman" panose="02020603050405020304" pitchFamily="18" charset="0"/>
            </a:endParaRPr>
          </a:p>
          <a:p>
            <a:pPr eaLnBrk="0" hangingPunct="0"/>
            <a:r>
              <a:rPr lang="en-US" altLang="en-US" sz="1600">
                <a:latin typeface="Times New Roman" panose="02020603050405020304" pitchFamily="18" charset="0"/>
              </a:rPr>
              <a:t>.</a:t>
            </a:r>
          </a:p>
          <a:p>
            <a:pPr eaLnBrk="0" hangingPunct="0"/>
            <a:r>
              <a:rPr lang="en-US" altLang="en-US" sz="1600">
                <a:latin typeface="Times New Roman" panose="02020603050405020304" pitchFamily="18" charset="0"/>
              </a:rPr>
              <a:t>.</a:t>
            </a:r>
          </a:p>
          <a:p>
            <a:pPr eaLnBrk="0" hangingPunct="0"/>
            <a:r>
              <a:rPr lang="en-US" altLang="en-US" sz="1600">
                <a:latin typeface="Times New Roman" panose="02020603050405020304" pitchFamily="18" charset="0"/>
              </a:rPr>
              <a:t>.</a:t>
            </a:r>
          </a:p>
          <a:p>
            <a:pPr eaLnBrk="0" hangingPunct="0"/>
            <a:r>
              <a:rPr lang="en-US" altLang="en-US" sz="1600">
                <a:latin typeface="Times New Roman" panose="02020603050405020304" pitchFamily="18" charset="0"/>
              </a:rPr>
              <a:t>.</a:t>
            </a:r>
          </a:p>
          <a:p>
            <a:pPr eaLnBrk="0" hangingPunct="0"/>
            <a:r>
              <a:rPr lang="en-US" altLang="en-US" sz="1600">
                <a:latin typeface="Times New Roman" panose="02020603050405020304" pitchFamily="18" charset="0"/>
              </a:rPr>
              <a:t>.</a:t>
            </a:r>
          </a:p>
          <a:p>
            <a:pPr eaLnBrk="0" hangingPunct="0"/>
            <a:r>
              <a:rPr lang="en-US" altLang="en-US" sz="1600">
                <a:latin typeface="Times New Roman" panose="02020603050405020304" pitchFamily="18" charset="0"/>
              </a:rPr>
              <a:t>.</a:t>
            </a:r>
          </a:p>
          <a:p>
            <a:pPr eaLnBrk="0" hangingPunct="0"/>
            <a:r>
              <a:rPr lang="en-US" altLang="en-US" sz="1600">
                <a:latin typeface="Times New Roman" panose="02020603050405020304" pitchFamily="18" charset="0"/>
              </a:rPr>
              <a:t>.</a:t>
            </a:r>
          </a:p>
          <a:p>
            <a:pPr eaLnBrk="0" hangingPunct="0"/>
            <a:r>
              <a:rPr lang="en-US" altLang="en-US" sz="1600">
                <a:latin typeface="Times New Roman" panose="02020603050405020304" pitchFamily="18" charset="0"/>
              </a:rPr>
              <a:t>.</a:t>
            </a:r>
          </a:p>
          <a:p>
            <a:pPr eaLnBrk="0" hangingPunct="0"/>
            <a:r>
              <a:rPr lang="en-US" altLang="en-US" sz="1600">
                <a:latin typeface="Times New Roman" panose="02020603050405020304" pitchFamily="18" charset="0"/>
              </a:rPr>
              <a:t>O</a:t>
            </a:r>
            <a:r>
              <a:rPr lang="en-US" altLang="en-US" sz="1600" baseline="-25000">
                <a:latin typeface="Times New Roman" panose="02020603050405020304" pitchFamily="18" charset="0"/>
              </a:rPr>
              <a:t>n</a:t>
            </a:r>
            <a:endParaRPr lang="en-US" altLang="en-US" sz="1600">
              <a:latin typeface="Times New Roman" panose="02020603050405020304" pitchFamily="18" charset="0"/>
            </a:endParaRPr>
          </a:p>
          <a:p>
            <a:pPr eaLnBrk="0" hangingPunct="0"/>
            <a:endParaRPr lang="en-US" altLang="en-US" sz="2400">
              <a:latin typeface="Times New Roman" panose="02020603050405020304" pitchFamily="18" charset="0"/>
            </a:endParaRPr>
          </a:p>
        </p:txBody>
      </p:sp>
      <p:sp>
        <p:nvSpPr>
          <p:cNvPr id="7" name="Text Box 10"/>
          <p:cNvSpPr txBox="1">
            <a:spLocks noChangeArrowheads="1"/>
          </p:cNvSpPr>
          <p:nvPr/>
        </p:nvSpPr>
        <p:spPr bwMode="auto">
          <a:xfrm>
            <a:off x="1072486" y="6400800"/>
            <a:ext cx="16637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sz="2400">
                <a:latin typeface="Times New Roman" panose="02020603050405020304" pitchFamily="18" charset="0"/>
              </a:rPr>
              <a:t>Data Matrix</a:t>
            </a:r>
          </a:p>
        </p:txBody>
      </p:sp>
      <p:sp>
        <p:nvSpPr>
          <p:cNvPr id="8" name="Line 17"/>
          <p:cNvSpPr>
            <a:spLocks noChangeShapeType="1"/>
          </p:cNvSpPr>
          <p:nvPr/>
        </p:nvSpPr>
        <p:spPr bwMode="auto">
          <a:xfrm>
            <a:off x="2507586" y="4912057"/>
            <a:ext cx="4572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 name="Rectangle 6"/>
          <p:cNvSpPr>
            <a:spLocks noChangeArrowheads="1"/>
          </p:cNvSpPr>
          <p:nvPr/>
        </p:nvSpPr>
        <p:spPr bwMode="auto">
          <a:xfrm>
            <a:off x="3619500" y="3824287"/>
            <a:ext cx="990600" cy="11430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en-US" altLang="en-US" sz="2400">
              <a:latin typeface="Times New Roman" panose="02020603050405020304" pitchFamily="18" charset="0"/>
            </a:endParaRPr>
          </a:p>
        </p:txBody>
      </p:sp>
      <p:sp>
        <p:nvSpPr>
          <p:cNvPr id="10" name="Rectangle 7"/>
          <p:cNvSpPr>
            <a:spLocks noChangeArrowheads="1"/>
          </p:cNvSpPr>
          <p:nvPr/>
        </p:nvSpPr>
        <p:spPr bwMode="auto">
          <a:xfrm>
            <a:off x="5676900" y="3824287"/>
            <a:ext cx="838200" cy="12192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 name="Text Box 11"/>
          <p:cNvSpPr txBox="1">
            <a:spLocks noChangeArrowheads="1"/>
          </p:cNvSpPr>
          <p:nvPr/>
        </p:nvSpPr>
        <p:spPr bwMode="auto">
          <a:xfrm>
            <a:off x="3527425" y="3429000"/>
            <a:ext cx="10858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sz="1600">
                <a:latin typeface="Times New Roman" panose="02020603050405020304" pitchFamily="18" charset="0"/>
              </a:rPr>
              <a:t>v</a:t>
            </a:r>
            <a:r>
              <a:rPr lang="en-US" altLang="en-US" sz="1600" baseline="-25000">
                <a:latin typeface="Times New Roman" panose="02020603050405020304" pitchFamily="18" charset="0"/>
              </a:rPr>
              <a:t>1</a:t>
            </a:r>
            <a:r>
              <a:rPr lang="en-US" altLang="en-US" sz="1600">
                <a:latin typeface="Times New Roman" panose="02020603050405020304" pitchFamily="18" charset="0"/>
              </a:rPr>
              <a:t>……...v</a:t>
            </a:r>
            <a:r>
              <a:rPr lang="en-US" altLang="en-US" sz="1600" baseline="-25000">
                <a:latin typeface="Times New Roman" panose="02020603050405020304" pitchFamily="18" charset="0"/>
              </a:rPr>
              <a:t>k</a:t>
            </a:r>
          </a:p>
        </p:txBody>
      </p:sp>
      <p:sp>
        <p:nvSpPr>
          <p:cNvPr id="12" name="Text Box 12"/>
          <p:cNvSpPr txBox="1">
            <a:spLocks noChangeArrowheads="1"/>
          </p:cNvSpPr>
          <p:nvPr/>
        </p:nvSpPr>
        <p:spPr bwMode="auto">
          <a:xfrm>
            <a:off x="3162300" y="3824287"/>
            <a:ext cx="431800" cy="1314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en-US" altLang="en-US" sz="1600">
                <a:latin typeface="Times New Roman" panose="02020603050405020304" pitchFamily="18" charset="0"/>
              </a:rPr>
              <a:t>v</a:t>
            </a:r>
            <a:r>
              <a:rPr lang="en-US" altLang="en-US" sz="1600" baseline="-25000">
                <a:latin typeface="Times New Roman" panose="02020603050405020304" pitchFamily="18" charset="0"/>
              </a:rPr>
              <a:t>1</a:t>
            </a:r>
          </a:p>
          <a:p>
            <a:pPr eaLnBrk="0" hangingPunct="0"/>
            <a:r>
              <a:rPr lang="en-US" altLang="en-US" sz="1600">
                <a:latin typeface="Times New Roman" panose="02020603050405020304" pitchFamily="18" charset="0"/>
              </a:rPr>
              <a:t>.</a:t>
            </a:r>
          </a:p>
          <a:p>
            <a:pPr eaLnBrk="0" hangingPunct="0"/>
            <a:r>
              <a:rPr lang="en-US" altLang="en-US" sz="1600">
                <a:latin typeface="Times New Roman" panose="02020603050405020304" pitchFamily="18" charset="0"/>
              </a:rPr>
              <a:t>.</a:t>
            </a:r>
          </a:p>
          <a:p>
            <a:pPr eaLnBrk="0" hangingPunct="0"/>
            <a:r>
              <a:rPr lang="en-US" altLang="en-US" sz="1600">
                <a:latin typeface="Times New Roman" panose="02020603050405020304" pitchFamily="18" charset="0"/>
              </a:rPr>
              <a:t>.</a:t>
            </a:r>
          </a:p>
          <a:p>
            <a:pPr eaLnBrk="0" hangingPunct="0"/>
            <a:r>
              <a:rPr lang="en-US" altLang="en-US" sz="1600">
                <a:latin typeface="Times New Roman" panose="02020603050405020304" pitchFamily="18" charset="0"/>
              </a:rPr>
              <a:t>v</a:t>
            </a:r>
            <a:r>
              <a:rPr lang="en-US" altLang="en-US" sz="1600" baseline="-25000">
                <a:latin typeface="Times New Roman" panose="02020603050405020304" pitchFamily="18" charset="0"/>
              </a:rPr>
              <a:t>k</a:t>
            </a:r>
          </a:p>
        </p:txBody>
      </p:sp>
      <p:sp>
        <p:nvSpPr>
          <p:cNvPr id="13" name="Text Box 13"/>
          <p:cNvSpPr txBox="1">
            <a:spLocks noChangeArrowheads="1"/>
          </p:cNvSpPr>
          <p:nvPr/>
        </p:nvSpPr>
        <p:spPr bwMode="auto">
          <a:xfrm>
            <a:off x="5372100" y="3686175"/>
            <a:ext cx="355600" cy="1679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sz="1600">
                <a:latin typeface="Times New Roman" panose="02020603050405020304" pitchFamily="18" charset="0"/>
              </a:rPr>
              <a:t>v</a:t>
            </a:r>
            <a:r>
              <a:rPr lang="en-US" altLang="en-US" sz="1600" baseline="-25000">
                <a:latin typeface="Times New Roman" panose="02020603050405020304" pitchFamily="18" charset="0"/>
              </a:rPr>
              <a:t>1</a:t>
            </a:r>
          </a:p>
          <a:p>
            <a:pPr eaLnBrk="0" hangingPunct="0"/>
            <a:r>
              <a:rPr lang="en-US" altLang="en-US" sz="1600">
                <a:latin typeface="Times New Roman" panose="02020603050405020304" pitchFamily="18" charset="0"/>
              </a:rPr>
              <a:t>.</a:t>
            </a:r>
          </a:p>
          <a:p>
            <a:pPr eaLnBrk="0" hangingPunct="0"/>
            <a:r>
              <a:rPr lang="en-US" altLang="en-US" sz="1600">
                <a:latin typeface="Times New Roman" panose="02020603050405020304" pitchFamily="18" charset="0"/>
              </a:rPr>
              <a:t>.</a:t>
            </a:r>
          </a:p>
          <a:p>
            <a:pPr eaLnBrk="0" hangingPunct="0"/>
            <a:r>
              <a:rPr lang="en-US" altLang="en-US" sz="1600">
                <a:latin typeface="Times New Roman" panose="02020603050405020304" pitchFamily="18" charset="0"/>
              </a:rPr>
              <a:t>.</a:t>
            </a:r>
          </a:p>
          <a:p>
            <a:pPr eaLnBrk="0" hangingPunct="0"/>
            <a:r>
              <a:rPr lang="en-US" altLang="en-US" sz="1600">
                <a:latin typeface="Times New Roman" panose="02020603050405020304" pitchFamily="18" charset="0"/>
              </a:rPr>
              <a:t>v</a:t>
            </a:r>
            <a:r>
              <a:rPr lang="en-US" altLang="en-US" sz="1600" baseline="-25000">
                <a:latin typeface="Times New Roman" panose="02020603050405020304" pitchFamily="18" charset="0"/>
              </a:rPr>
              <a:t>k</a:t>
            </a:r>
          </a:p>
          <a:p>
            <a:pPr eaLnBrk="0" hangingPunct="0"/>
            <a:endParaRPr lang="en-US" altLang="en-US" sz="2400">
              <a:latin typeface="Times New Roman" panose="02020603050405020304" pitchFamily="18" charset="0"/>
            </a:endParaRPr>
          </a:p>
        </p:txBody>
      </p:sp>
      <p:sp>
        <p:nvSpPr>
          <p:cNvPr id="14" name="Text Box 14"/>
          <p:cNvSpPr txBox="1">
            <a:spLocks noChangeArrowheads="1"/>
          </p:cNvSpPr>
          <p:nvPr/>
        </p:nvSpPr>
        <p:spPr bwMode="auto">
          <a:xfrm>
            <a:off x="5661025" y="3429000"/>
            <a:ext cx="82232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sz="1600">
                <a:latin typeface="Times New Roman" panose="02020603050405020304" pitchFamily="18" charset="0"/>
              </a:rPr>
              <a:t>F</a:t>
            </a:r>
            <a:r>
              <a:rPr lang="en-US" altLang="en-US" sz="1600" baseline="-25000">
                <a:latin typeface="Times New Roman" panose="02020603050405020304" pitchFamily="18" charset="0"/>
              </a:rPr>
              <a:t>1</a:t>
            </a:r>
            <a:r>
              <a:rPr lang="en-US" altLang="en-US" sz="1600">
                <a:latin typeface="Times New Roman" panose="02020603050405020304" pitchFamily="18" charset="0"/>
              </a:rPr>
              <a:t>…..F</a:t>
            </a:r>
            <a:r>
              <a:rPr lang="en-US" altLang="en-US" sz="1600" baseline="-25000">
                <a:latin typeface="Times New Roman" panose="02020603050405020304" pitchFamily="18" charset="0"/>
              </a:rPr>
              <a:t>j</a:t>
            </a:r>
            <a:endParaRPr lang="en-US" altLang="en-US" sz="1600">
              <a:latin typeface="Times New Roman" panose="02020603050405020304" pitchFamily="18" charset="0"/>
            </a:endParaRPr>
          </a:p>
        </p:txBody>
      </p:sp>
      <p:sp>
        <p:nvSpPr>
          <p:cNvPr id="15" name="Text Box 15"/>
          <p:cNvSpPr txBox="1">
            <a:spLocks noChangeArrowheads="1"/>
          </p:cNvSpPr>
          <p:nvPr/>
        </p:nvSpPr>
        <p:spPr bwMode="auto">
          <a:xfrm>
            <a:off x="3390900" y="5348287"/>
            <a:ext cx="1570038"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en-US" sz="2400">
                <a:latin typeface="Times New Roman" panose="02020603050405020304" pitchFamily="18" charset="0"/>
              </a:rPr>
              <a:t>Correlation</a:t>
            </a:r>
          </a:p>
          <a:p>
            <a:pPr algn="ctr" eaLnBrk="0" hangingPunct="0"/>
            <a:r>
              <a:rPr lang="en-US" altLang="en-US" sz="2400">
                <a:latin typeface="Times New Roman" panose="02020603050405020304" pitchFamily="18" charset="0"/>
              </a:rPr>
              <a:t>Matrix</a:t>
            </a:r>
          </a:p>
        </p:txBody>
      </p:sp>
      <p:sp>
        <p:nvSpPr>
          <p:cNvPr id="16" name="Text Box 16"/>
          <p:cNvSpPr txBox="1">
            <a:spLocks noChangeArrowheads="1"/>
          </p:cNvSpPr>
          <p:nvPr/>
        </p:nvSpPr>
        <p:spPr bwMode="auto">
          <a:xfrm>
            <a:off x="5584825" y="5313362"/>
            <a:ext cx="1012825"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en-US" sz="2400">
                <a:latin typeface="Times New Roman" panose="02020603050405020304" pitchFamily="18" charset="0"/>
              </a:rPr>
              <a:t>Factor</a:t>
            </a:r>
          </a:p>
          <a:p>
            <a:pPr algn="ctr" eaLnBrk="0" hangingPunct="0"/>
            <a:r>
              <a:rPr lang="en-US" altLang="en-US" sz="2400">
                <a:latin typeface="Times New Roman" panose="02020603050405020304" pitchFamily="18" charset="0"/>
              </a:rPr>
              <a:t>Matrix</a:t>
            </a:r>
          </a:p>
        </p:txBody>
      </p:sp>
      <p:sp>
        <p:nvSpPr>
          <p:cNvPr id="17" name="Line 18"/>
          <p:cNvSpPr>
            <a:spLocks noChangeShapeType="1"/>
          </p:cNvSpPr>
          <p:nvPr/>
        </p:nvSpPr>
        <p:spPr bwMode="auto">
          <a:xfrm>
            <a:off x="4838700" y="4357687"/>
            <a:ext cx="3810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 name="Text Box 19"/>
          <p:cNvSpPr txBox="1">
            <a:spLocks noChangeArrowheads="1"/>
          </p:cNvSpPr>
          <p:nvPr/>
        </p:nvSpPr>
        <p:spPr bwMode="auto">
          <a:xfrm>
            <a:off x="3298825" y="6303962"/>
            <a:ext cx="51276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sz="2400" i="1">
                <a:latin typeface="Times New Roman" panose="02020603050405020304" pitchFamily="18" charset="0"/>
              </a:rPr>
              <a:t>Implications for assumptions about X’s?</a:t>
            </a:r>
          </a:p>
        </p:txBody>
      </p:sp>
      <p:sp>
        <p:nvSpPr>
          <p:cNvPr id="19" name="Slide Number Placeholder 18"/>
          <p:cNvSpPr>
            <a:spLocks noGrp="1"/>
          </p:cNvSpPr>
          <p:nvPr>
            <p:ph type="sldNum" sz="quarter" idx="12"/>
          </p:nvPr>
        </p:nvSpPr>
        <p:spPr/>
        <p:txBody>
          <a:bodyPr/>
          <a:lstStyle/>
          <a:p>
            <a:fld id="{6D22F896-40B5-4ADD-8801-0D06FADFA095}" type="slidenum">
              <a:rPr lang="en-US" smtClean="0"/>
              <a:t>50</a:t>
            </a:fld>
            <a:endParaRPr lang="en-US" dirty="0"/>
          </a:p>
        </p:txBody>
      </p:sp>
    </p:spTree>
    <p:extLst>
      <p:ext uri="{BB962C8B-B14F-4D97-AF65-F5344CB8AC3E}">
        <p14:creationId xmlns:p14="http://schemas.microsoft.com/office/powerpoint/2010/main" val="12908466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9"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1000" fill="hold"/>
                                        <p:tgtEl>
                                          <p:spTgt spid="18"/>
                                        </p:tgtEl>
                                        <p:attrNameLst>
                                          <p:attrName>ppt_x</p:attrName>
                                        </p:attrNameLst>
                                      </p:cBhvr>
                                      <p:tavLst>
                                        <p:tav tm="0">
                                          <p:val>
                                            <p:strVal val="0-#ppt_w/2"/>
                                          </p:val>
                                        </p:tav>
                                        <p:tav tm="100000">
                                          <p:val>
                                            <p:strVal val="#ppt_x"/>
                                          </p:val>
                                        </p:tav>
                                      </p:tavLst>
                                    </p:anim>
                                    <p:anim calcmode="lin" valueType="num">
                                      <p:cBhvr additive="base">
                                        <p:cTn id="8" dur="1000" fill="hold"/>
                                        <p:tgtEl>
                                          <p:spTgt spid="1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Choosing Number of Factors</a:t>
            </a:r>
            <a:endParaRPr lang="en-US" dirty="0"/>
          </a:p>
        </p:txBody>
      </p:sp>
      <p:sp>
        <p:nvSpPr>
          <p:cNvPr id="3" name="Content Placeholder 2"/>
          <p:cNvSpPr>
            <a:spLocks noGrp="1"/>
          </p:cNvSpPr>
          <p:nvPr>
            <p:ph idx="1"/>
          </p:nvPr>
        </p:nvSpPr>
        <p:spPr/>
        <p:txBody>
          <a:bodyPr>
            <a:normAutofit fontScale="92500" lnSpcReduction="20000"/>
          </a:bodyPr>
          <a:lstStyle/>
          <a:p>
            <a:r>
              <a:rPr lang="en-US" altLang="en-US" u="sng" dirty="0"/>
              <a:t>Intuitively</a:t>
            </a:r>
            <a:r>
              <a:rPr lang="en-US" altLang="en-US" dirty="0"/>
              <a:t>: The number of uncorrelated constructs that are jointly measured by the X’s.</a:t>
            </a:r>
          </a:p>
          <a:p>
            <a:r>
              <a:rPr lang="en-US" altLang="en-US" dirty="0"/>
              <a:t>Only useful if number of factors is less than number of X’s  (recall “data reduction”).</a:t>
            </a:r>
          </a:p>
          <a:p>
            <a:endParaRPr lang="en-US" altLang="en-US" dirty="0"/>
          </a:p>
          <a:p>
            <a:pPr>
              <a:buFont typeface="Wingdings" panose="05000000000000000000" pitchFamily="2" charset="2"/>
              <a:buNone/>
            </a:pPr>
            <a:r>
              <a:rPr lang="en-US" altLang="en-US" dirty="0"/>
              <a:t>Use “principal components” to help decide </a:t>
            </a:r>
          </a:p>
          <a:p>
            <a:pPr lvl="1"/>
            <a:r>
              <a:rPr lang="en-US" altLang="en-US" dirty="0"/>
              <a:t>type of factor analysis</a:t>
            </a:r>
          </a:p>
          <a:p>
            <a:pPr lvl="1"/>
            <a:r>
              <a:rPr lang="en-US" altLang="en-US" dirty="0"/>
              <a:t>number of factors is equivalent to number of variables</a:t>
            </a:r>
          </a:p>
          <a:p>
            <a:pPr lvl="1"/>
            <a:r>
              <a:rPr lang="en-US" altLang="en-US" dirty="0"/>
              <a:t>each factor is a weighted combination of the input variables:  </a:t>
            </a:r>
          </a:p>
          <a:p>
            <a:pPr lvl="1">
              <a:buFontTx/>
              <a:buNone/>
            </a:pPr>
            <a:r>
              <a:rPr lang="en-US" altLang="en-US" b="1" dirty="0"/>
              <a:t>			F</a:t>
            </a:r>
            <a:r>
              <a:rPr lang="en-US" altLang="en-US" b="1" baseline="-25000" dirty="0"/>
              <a:t>1</a:t>
            </a:r>
            <a:r>
              <a:rPr lang="en-US" altLang="en-US" b="1" dirty="0"/>
              <a:t> = a</a:t>
            </a:r>
            <a:r>
              <a:rPr lang="en-US" altLang="en-US" b="1" baseline="-25000" dirty="0"/>
              <a:t>11</a:t>
            </a:r>
            <a:r>
              <a:rPr lang="en-US" altLang="en-US" b="1" dirty="0"/>
              <a:t>X</a:t>
            </a:r>
            <a:r>
              <a:rPr lang="en-US" altLang="en-US" b="1" baseline="-25000" dirty="0"/>
              <a:t>1</a:t>
            </a:r>
            <a:r>
              <a:rPr lang="en-US" altLang="en-US" b="1" dirty="0"/>
              <a:t> + a</a:t>
            </a:r>
            <a:r>
              <a:rPr lang="en-US" altLang="en-US" b="1" baseline="-25000" dirty="0"/>
              <a:t>12</a:t>
            </a:r>
            <a:r>
              <a:rPr lang="en-US" altLang="en-US" b="1" dirty="0"/>
              <a:t>X</a:t>
            </a:r>
            <a:r>
              <a:rPr lang="en-US" altLang="en-US" b="1" baseline="-25000" dirty="0"/>
              <a:t>2</a:t>
            </a:r>
            <a:r>
              <a:rPr lang="en-US" altLang="en-US" b="1" dirty="0"/>
              <a:t> + …. </a:t>
            </a:r>
          </a:p>
          <a:p>
            <a:pPr lvl="1"/>
            <a:r>
              <a:rPr lang="en-US" altLang="en-US" dirty="0"/>
              <a:t>Recall:    For a factor analysis, </a:t>
            </a:r>
            <a:r>
              <a:rPr lang="en-US" altLang="en-US" u="sng" dirty="0"/>
              <a:t>generally</a:t>
            </a:r>
            <a:r>
              <a:rPr lang="en-US" altLang="en-US" dirty="0"/>
              <a:t>, </a:t>
            </a:r>
          </a:p>
          <a:p>
            <a:pPr lvl="1">
              <a:buFontTx/>
              <a:buNone/>
            </a:pPr>
            <a:r>
              <a:rPr lang="en-US" altLang="en-US" dirty="0"/>
              <a:t>			</a:t>
            </a:r>
            <a:r>
              <a:rPr lang="en-US" altLang="en-US" b="1" dirty="0"/>
              <a:t>X</a:t>
            </a:r>
            <a:r>
              <a:rPr lang="en-US" altLang="en-US" b="1" baseline="-25000" dirty="0"/>
              <a:t>1</a:t>
            </a:r>
            <a:r>
              <a:rPr lang="en-US" altLang="en-US" b="1" dirty="0"/>
              <a:t> = a</a:t>
            </a:r>
            <a:r>
              <a:rPr lang="en-US" altLang="en-US" b="1" baseline="-25000" dirty="0"/>
              <a:t>11</a:t>
            </a:r>
            <a:r>
              <a:rPr lang="en-US" altLang="en-US" b="1" dirty="0"/>
              <a:t>F</a:t>
            </a:r>
            <a:r>
              <a:rPr lang="en-US" altLang="en-US" b="1" baseline="-25000" dirty="0"/>
              <a:t>1</a:t>
            </a:r>
            <a:r>
              <a:rPr lang="en-US" altLang="en-US" b="1" dirty="0"/>
              <a:t> + a</a:t>
            </a:r>
            <a:r>
              <a:rPr lang="en-US" altLang="en-US" b="1" baseline="-25000" dirty="0"/>
              <a:t>12</a:t>
            </a:r>
            <a:r>
              <a:rPr lang="en-US" altLang="en-US" b="1" dirty="0"/>
              <a:t>F</a:t>
            </a:r>
            <a:r>
              <a:rPr lang="en-US" altLang="en-US" b="1" baseline="-25000" dirty="0"/>
              <a:t>2</a:t>
            </a:r>
            <a:r>
              <a:rPr lang="en-US" altLang="en-US" b="1" dirty="0"/>
              <a:t> +...</a:t>
            </a:r>
          </a:p>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51</a:t>
            </a:fld>
            <a:endParaRPr lang="en-US" dirty="0"/>
          </a:p>
        </p:txBody>
      </p:sp>
    </p:spTree>
    <p:extLst>
      <p:ext uri="{BB962C8B-B14F-4D97-AF65-F5344CB8AC3E}">
        <p14:creationId xmlns:p14="http://schemas.microsoft.com/office/powerpoint/2010/main" val="2719764186"/>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Eigenvalues	</a:t>
            </a:r>
            <a:endParaRPr lang="en-US" dirty="0"/>
          </a:p>
        </p:txBody>
      </p:sp>
      <p:sp>
        <p:nvSpPr>
          <p:cNvPr id="3" name="Content Placeholder 2"/>
          <p:cNvSpPr>
            <a:spLocks noGrp="1"/>
          </p:cNvSpPr>
          <p:nvPr>
            <p:ph idx="1"/>
          </p:nvPr>
        </p:nvSpPr>
        <p:spPr/>
        <p:txBody>
          <a:bodyPr>
            <a:normAutofit fontScale="92500" lnSpcReduction="10000"/>
          </a:bodyPr>
          <a:lstStyle/>
          <a:p>
            <a:r>
              <a:rPr lang="en-US" altLang="en-US" dirty="0"/>
              <a:t>To select how many factors to use, consider </a:t>
            </a:r>
            <a:r>
              <a:rPr lang="en-US" altLang="en-US" i="1" dirty="0"/>
              <a:t>eigenvalues</a:t>
            </a:r>
            <a:r>
              <a:rPr lang="en-US" altLang="en-US" dirty="0"/>
              <a:t> from a principal components analysis</a:t>
            </a:r>
          </a:p>
          <a:p>
            <a:r>
              <a:rPr lang="en-US" altLang="en-US" dirty="0"/>
              <a:t>Two interpretations:</a:t>
            </a:r>
          </a:p>
          <a:p>
            <a:pPr lvl="1"/>
            <a:r>
              <a:rPr lang="en-US" altLang="en-US" dirty="0"/>
              <a:t>eigenvalue </a:t>
            </a:r>
            <a:r>
              <a:rPr lang="en-US" altLang="en-US" dirty="0">
                <a:sym typeface="Symbol" panose="05050102010706020507" pitchFamily="18" charset="2"/>
              </a:rPr>
              <a:t> equivalent number of variables which the factor represents</a:t>
            </a:r>
          </a:p>
          <a:p>
            <a:pPr lvl="1"/>
            <a:r>
              <a:rPr lang="en-US" altLang="en-US" dirty="0">
                <a:sym typeface="Symbol" panose="05050102010706020507" pitchFamily="18" charset="2"/>
              </a:rPr>
              <a:t>eigenvalue  amount of variance in the data described by the factor.</a:t>
            </a:r>
          </a:p>
          <a:p>
            <a:r>
              <a:rPr lang="en-US" altLang="en-US" dirty="0">
                <a:sym typeface="Symbol" panose="05050102010706020507" pitchFamily="18" charset="2"/>
              </a:rPr>
              <a:t>Rules to go by:</a:t>
            </a:r>
          </a:p>
          <a:p>
            <a:pPr lvl="1"/>
            <a:r>
              <a:rPr lang="en-US" altLang="en-US" dirty="0">
                <a:sym typeface="Symbol" panose="05050102010706020507" pitchFamily="18" charset="2"/>
              </a:rPr>
              <a:t>number of eigenvalues &gt; 1</a:t>
            </a:r>
          </a:p>
          <a:p>
            <a:pPr lvl="1"/>
            <a:r>
              <a:rPr lang="en-US" altLang="en-US" dirty="0">
                <a:sym typeface="Symbol" panose="05050102010706020507" pitchFamily="18" charset="2"/>
              </a:rPr>
              <a:t>scree plot</a:t>
            </a:r>
          </a:p>
          <a:p>
            <a:pPr lvl="1"/>
            <a:r>
              <a:rPr lang="en-US" altLang="en-US" dirty="0">
                <a:sym typeface="Symbol" panose="05050102010706020507" pitchFamily="18" charset="2"/>
              </a:rPr>
              <a:t>% variance explained</a:t>
            </a:r>
          </a:p>
          <a:p>
            <a:pPr lvl="1"/>
            <a:r>
              <a:rPr lang="en-US" altLang="en-US" dirty="0">
                <a:sym typeface="Symbol" panose="05050102010706020507" pitchFamily="18" charset="2"/>
              </a:rPr>
              <a:t>comprehensibility</a:t>
            </a:r>
          </a:p>
          <a:p>
            <a:r>
              <a:rPr lang="en-US" altLang="en-US" dirty="0">
                <a:sym typeface="Symbol" panose="05050102010706020507" pitchFamily="18" charset="2"/>
              </a:rPr>
              <a:t>Note:  sum of eigenvalues is equal to the number of items</a:t>
            </a:r>
          </a:p>
          <a:p>
            <a:endParaRPr lang="en-US" altLang="en-US" sz="2000" dirty="0"/>
          </a:p>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52</a:t>
            </a:fld>
            <a:endParaRPr lang="en-US" dirty="0"/>
          </a:p>
        </p:txBody>
      </p:sp>
    </p:spTree>
    <p:extLst>
      <p:ext uri="{BB962C8B-B14F-4D97-AF65-F5344CB8AC3E}">
        <p14:creationId xmlns:p14="http://schemas.microsoft.com/office/powerpoint/2010/main" val="897940106"/>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Scree Plot for Cohesion Example</a:t>
            </a:r>
            <a:endParaRPr lang="en-US" dirty="0"/>
          </a:p>
        </p:txBody>
      </p:sp>
      <p:pic>
        <p:nvPicPr>
          <p:cNvPr id="4" name="Picture 9"/>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3029306" y="2336800"/>
            <a:ext cx="4917364" cy="3598863"/>
          </a:xfrm>
          <a:noFill/>
          <a:ln/>
          <a:extLst>
            <a:ext uri="{91240B29-F687-4F45-9708-019B960494DF}">
              <a14:hiddenLine xmlns:a14="http://schemas.microsoft.com/office/drawing/2010/main" w="12700" cap="sq" cmpd="sng">
                <a:solidFill>
                  <a:schemeClr val="tx1"/>
                </a:solidFill>
                <a:prstDash val="solid"/>
                <a:miter lim="800000"/>
                <a:headEnd type="none" w="sm" len="sm"/>
                <a:tailEnd type="none" w="lg" len="lg"/>
              </a14:hiddenLine>
            </a:ext>
          </a:extLst>
        </p:spPr>
      </p:pic>
      <p:sp>
        <p:nvSpPr>
          <p:cNvPr id="5" name="Slide Number Placeholder 4"/>
          <p:cNvSpPr>
            <a:spLocks noGrp="1"/>
          </p:cNvSpPr>
          <p:nvPr>
            <p:ph type="sldNum" sz="quarter" idx="12"/>
          </p:nvPr>
        </p:nvSpPr>
        <p:spPr/>
        <p:txBody>
          <a:bodyPr/>
          <a:lstStyle/>
          <a:p>
            <a:fld id="{6D22F896-40B5-4ADD-8801-0D06FADFA095}" type="slidenum">
              <a:rPr lang="en-US" smtClean="0"/>
              <a:t>53</a:t>
            </a:fld>
            <a:endParaRPr lang="en-US" dirty="0"/>
          </a:p>
        </p:txBody>
      </p:sp>
    </p:spTree>
    <p:extLst>
      <p:ext uri="{BB962C8B-B14F-4D97-AF65-F5344CB8AC3E}">
        <p14:creationId xmlns:p14="http://schemas.microsoft.com/office/powerpoint/2010/main" val="2417317553"/>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Choose two factors:  Now fit the model</a:t>
            </a:r>
            <a:endParaRPr lang="en-US" dirty="0"/>
          </a:p>
        </p:txBody>
      </p:sp>
      <p:sp>
        <p:nvSpPr>
          <p:cNvPr id="3" name="Content Placeholder 2"/>
          <p:cNvSpPr>
            <a:spLocks noGrp="1"/>
          </p:cNvSpPr>
          <p:nvPr>
            <p:ph idx="1"/>
          </p:nvPr>
        </p:nvSpPr>
        <p:spPr/>
        <p:txBody>
          <a:bodyPr>
            <a:normAutofit fontScale="40000" lnSpcReduction="20000"/>
          </a:bodyPr>
          <a:lstStyle/>
          <a:p>
            <a:r>
              <a:rPr lang="en-US" altLang="en-US" dirty="0">
                <a:latin typeface="Courier New" panose="02070309020205020404" pitchFamily="49" charset="0"/>
              </a:rPr>
              <a:t>-------------------------------------------------</a:t>
            </a:r>
          </a:p>
          <a:p>
            <a:r>
              <a:rPr lang="en-US" altLang="en-US" dirty="0">
                <a:latin typeface="Courier New" panose="02070309020205020404" pitchFamily="49" charset="0"/>
              </a:rPr>
              <a:t>        Variable |  Factor1   Factor2 |   Uniqueness </a:t>
            </a:r>
          </a:p>
          <a:p>
            <a:r>
              <a:rPr lang="en-US" altLang="en-US" dirty="0">
                <a:latin typeface="Courier New" panose="02070309020205020404" pitchFamily="49" charset="0"/>
              </a:rPr>
              <a:t>    -------------+--------------------+--------------</a:t>
            </a:r>
          </a:p>
          <a:p>
            <a:r>
              <a:rPr lang="en-US" altLang="en-US" dirty="0">
                <a:latin typeface="Courier New" panose="02070309020205020404" pitchFamily="49" charset="0"/>
              </a:rPr>
              <a:t>        </a:t>
            </a:r>
            <a:r>
              <a:rPr lang="en-US" altLang="en-US" dirty="0" err="1">
                <a:latin typeface="Courier New" panose="02070309020205020404" pitchFamily="49" charset="0"/>
              </a:rPr>
              <a:t>notenjoy</a:t>
            </a:r>
            <a:r>
              <a:rPr lang="en-US" altLang="en-US" dirty="0">
                <a:latin typeface="Courier New" panose="02070309020205020404" pitchFamily="49" charset="0"/>
              </a:rPr>
              <a:t> |  -0.6091    0.2661 |      0.5582  </a:t>
            </a:r>
          </a:p>
          <a:p>
            <a:r>
              <a:rPr lang="en-US" altLang="en-US" dirty="0">
                <a:latin typeface="Courier New" panose="02070309020205020404" pitchFamily="49" charset="0"/>
              </a:rPr>
              <a:t>         </a:t>
            </a:r>
            <a:r>
              <a:rPr lang="en-US" altLang="en-US" dirty="0" err="1">
                <a:latin typeface="Courier New" panose="02070309020205020404" pitchFamily="49" charset="0"/>
              </a:rPr>
              <a:t>notmiss</a:t>
            </a:r>
            <a:r>
              <a:rPr lang="en-US" altLang="en-US" dirty="0">
                <a:latin typeface="Courier New" panose="02070309020205020404" pitchFamily="49" charset="0"/>
              </a:rPr>
              <a:t> |  -0.6566    0.2648 |      0.4988  </a:t>
            </a:r>
          </a:p>
          <a:p>
            <a:r>
              <a:rPr lang="en-US" altLang="en-US" dirty="0">
                <a:latin typeface="Courier New" panose="02070309020205020404" pitchFamily="49" charset="0"/>
              </a:rPr>
              <a:t>    </a:t>
            </a:r>
            <a:r>
              <a:rPr lang="en-US" altLang="en-US" dirty="0" err="1">
                <a:latin typeface="Courier New" panose="02070309020205020404" pitchFamily="49" charset="0"/>
              </a:rPr>
              <a:t>desireexceed</a:t>
            </a:r>
            <a:r>
              <a:rPr lang="en-US" altLang="en-US" dirty="0">
                <a:latin typeface="Courier New" panose="02070309020205020404" pitchFamily="49" charset="0"/>
              </a:rPr>
              <a:t> |  -0.6712    0.5373 |      0.2608  </a:t>
            </a:r>
          </a:p>
          <a:p>
            <a:r>
              <a:rPr lang="en-US" altLang="en-US" dirty="0">
                <a:latin typeface="Courier New" panose="02070309020205020404" pitchFamily="49" charset="0"/>
              </a:rPr>
              <a:t>    </a:t>
            </a:r>
            <a:r>
              <a:rPr lang="en-US" altLang="en-US" dirty="0" err="1">
                <a:latin typeface="Courier New" panose="02070309020205020404" pitchFamily="49" charset="0"/>
              </a:rPr>
              <a:t>personalpe~m</a:t>
            </a:r>
            <a:r>
              <a:rPr lang="en-US" altLang="en-US" dirty="0">
                <a:latin typeface="Courier New" panose="02070309020205020404" pitchFamily="49" charset="0"/>
              </a:rPr>
              <a:t> |  -0.6342    0.4344 |      0.4091  </a:t>
            </a:r>
          </a:p>
          <a:p>
            <a:r>
              <a:rPr lang="en-US" altLang="en-US" dirty="0">
                <a:latin typeface="Courier New" panose="02070309020205020404" pitchFamily="49" charset="0"/>
              </a:rPr>
              <a:t>    </a:t>
            </a:r>
            <a:r>
              <a:rPr lang="en-US" altLang="en-US" dirty="0" err="1">
                <a:latin typeface="Courier New" panose="02070309020205020404" pitchFamily="49" charset="0"/>
              </a:rPr>
              <a:t>importants~l</a:t>
            </a:r>
            <a:r>
              <a:rPr lang="en-US" altLang="en-US" dirty="0">
                <a:latin typeface="Courier New" panose="02070309020205020404" pitchFamily="49" charset="0"/>
              </a:rPr>
              <a:t> |   0.5538    0.2162 |      0.6466  </a:t>
            </a:r>
          </a:p>
          <a:p>
            <a:r>
              <a:rPr lang="en-US" altLang="en-US" dirty="0">
                <a:latin typeface="Courier New" panose="02070309020205020404" pitchFamily="49" charset="0"/>
              </a:rPr>
              <a:t>     </a:t>
            </a:r>
            <a:r>
              <a:rPr lang="en-US" altLang="en-US" dirty="0" err="1">
                <a:latin typeface="Courier New" panose="02070309020205020404" pitchFamily="49" charset="0"/>
              </a:rPr>
              <a:t>groupunited</a:t>
            </a:r>
            <a:r>
              <a:rPr lang="en-US" altLang="en-US" dirty="0">
                <a:latin typeface="Courier New" panose="02070309020205020404" pitchFamily="49" charset="0"/>
              </a:rPr>
              <a:t> |   0.7164    0.4137 |      0.3156  </a:t>
            </a:r>
          </a:p>
          <a:p>
            <a:r>
              <a:rPr lang="en-US" altLang="en-US" dirty="0">
                <a:latin typeface="Courier New" panose="02070309020205020404" pitchFamily="49" charset="0"/>
              </a:rPr>
              <a:t>    </a:t>
            </a:r>
            <a:r>
              <a:rPr lang="en-US" altLang="en-US" dirty="0" err="1">
                <a:latin typeface="Courier New" panose="02070309020205020404" pitchFamily="49" charset="0"/>
              </a:rPr>
              <a:t>responsibi~y</a:t>
            </a:r>
            <a:r>
              <a:rPr lang="en-US" altLang="en-US" dirty="0">
                <a:latin typeface="Courier New" panose="02070309020205020404" pitchFamily="49" charset="0"/>
              </a:rPr>
              <a:t> |   0.8456    0.4197 |      0.1088  </a:t>
            </a:r>
          </a:p>
          <a:p>
            <a:r>
              <a:rPr lang="en-US" altLang="en-US" dirty="0">
                <a:latin typeface="Courier New" panose="02070309020205020404" pitchFamily="49" charset="0"/>
              </a:rPr>
              <a:t>        interact |   0.6271    0.2132 |      0.5613  </a:t>
            </a:r>
          </a:p>
          <a:p>
            <a:r>
              <a:rPr lang="en-US" altLang="en-US" dirty="0">
                <a:latin typeface="Courier New" panose="02070309020205020404" pitchFamily="49" charset="0"/>
              </a:rPr>
              <a:t>    </a:t>
            </a:r>
            <a:r>
              <a:rPr lang="en-US" altLang="en-US" dirty="0" err="1">
                <a:latin typeface="Courier New" panose="02070309020205020404" pitchFamily="49" charset="0"/>
              </a:rPr>
              <a:t>problemshelp</a:t>
            </a:r>
            <a:r>
              <a:rPr lang="en-US" altLang="en-US" dirty="0">
                <a:latin typeface="Courier New" panose="02070309020205020404" pitchFamily="49" charset="0"/>
              </a:rPr>
              <a:t> |   0.8187    0.3866 |      0.1802  </a:t>
            </a:r>
          </a:p>
          <a:p>
            <a:r>
              <a:rPr lang="en-US" altLang="en-US" dirty="0">
                <a:latin typeface="Courier New" panose="02070309020205020404" pitchFamily="49" charset="0"/>
              </a:rPr>
              <a:t>      </a:t>
            </a:r>
            <a:r>
              <a:rPr lang="en-US" altLang="en-US" dirty="0" err="1">
                <a:latin typeface="Courier New" panose="02070309020205020404" pitchFamily="49" charset="0"/>
              </a:rPr>
              <a:t>notdiscuss</a:t>
            </a:r>
            <a:r>
              <a:rPr lang="en-US" altLang="en-US" dirty="0">
                <a:latin typeface="Courier New" panose="02070309020205020404" pitchFamily="49" charset="0"/>
              </a:rPr>
              <a:t> |  -0.2830    0.3072 |      0.8256  </a:t>
            </a:r>
          </a:p>
          <a:p>
            <a:r>
              <a:rPr lang="en-US" altLang="en-US" dirty="0">
                <a:latin typeface="Courier New" panose="02070309020205020404" pitchFamily="49" charset="0"/>
              </a:rPr>
              <a:t>      </a:t>
            </a:r>
            <a:r>
              <a:rPr lang="en-US" altLang="en-US" dirty="0" err="1">
                <a:latin typeface="Courier New" panose="02070309020205020404" pitchFamily="49" charset="0"/>
              </a:rPr>
              <a:t>workharder</a:t>
            </a:r>
            <a:r>
              <a:rPr lang="en-US" altLang="en-US" dirty="0">
                <a:latin typeface="Courier New" panose="02070309020205020404" pitchFamily="49" charset="0"/>
              </a:rPr>
              <a:t> |  -0.4977    0.3260 |      0.6461  </a:t>
            </a:r>
          </a:p>
          <a:p>
            <a:r>
              <a:rPr lang="en-US" altLang="en-US" dirty="0">
                <a:latin typeface="Courier New" panose="02070309020205020404" pitchFamily="49" charset="0"/>
              </a:rPr>
              <a:t>    -------------------------------------------------</a:t>
            </a:r>
          </a:p>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54</a:t>
            </a:fld>
            <a:endParaRPr lang="en-US" dirty="0"/>
          </a:p>
        </p:txBody>
      </p:sp>
    </p:spTree>
    <p:extLst>
      <p:ext uri="{BB962C8B-B14F-4D97-AF65-F5344CB8AC3E}">
        <p14:creationId xmlns:p14="http://schemas.microsoft.com/office/powerpoint/2010/main" val="2265359415"/>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Interpretability?</a:t>
            </a:r>
            <a:endParaRPr lang="en-US" dirty="0"/>
          </a:p>
        </p:txBody>
      </p:sp>
      <p:sp>
        <p:nvSpPr>
          <p:cNvPr id="3" name="Content Placeholder 2"/>
          <p:cNvSpPr>
            <a:spLocks noGrp="1"/>
          </p:cNvSpPr>
          <p:nvPr>
            <p:ph idx="1"/>
          </p:nvPr>
        </p:nvSpPr>
        <p:spPr/>
        <p:txBody>
          <a:bodyPr>
            <a:normAutofit fontScale="92500" lnSpcReduction="10000"/>
          </a:bodyPr>
          <a:lstStyle/>
          <a:p>
            <a:pPr>
              <a:lnSpc>
                <a:spcPct val="80000"/>
              </a:lnSpc>
            </a:pPr>
            <a:r>
              <a:rPr lang="en-US" altLang="en-US" dirty="0"/>
              <a:t>Not interpretable at this stage</a:t>
            </a:r>
          </a:p>
          <a:p>
            <a:pPr>
              <a:lnSpc>
                <a:spcPct val="80000"/>
              </a:lnSpc>
            </a:pPr>
            <a:r>
              <a:rPr lang="en-US" altLang="en-US" dirty="0"/>
              <a:t>In an </a:t>
            </a:r>
            <a:r>
              <a:rPr lang="en-US" altLang="en-US" dirty="0" err="1"/>
              <a:t>unrotated</a:t>
            </a:r>
            <a:r>
              <a:rPr lang="en-US" altLang="en-US" dirty="0"/>
              <a:t> solution, the first factor describes most of variability.</a:t>
            </a:r>
          </a:p>
          <a:p>
            <a:pPr>
              <a:lnSpc>
                <a:spcPct val="80000"/>
              </a:lnSpc>
            </a:pPr>
            <a:r>
              <a:rPr lang="en-US" altLang="en-US" dirty="0"/>
              <a:t>Ideally we want to </a:t>
            </a:r>
          </a:p>
          <a:p>
            <a:pPr lvl="1">
              <a:lnSpc>
                <a:spcPct val="80000"/>
              </a:lnSpc>
            </a:pPr>
            <a:r>
              <a:rPr lang="en-US" altLang="en-US" u="sng" dirty="0"/>
              <a:t>spread variability</a:t>
            </a:r>
            <a:r>
              <a:rPr lang="en-US" altLang="en-US" dirty="0"/>
              <a:t> more evenly among factors.</a:t>
            </a:r>
          </a:p>
          <a:p>
            <a:pPr lvl="1">
              <a:lnSpc>
                <a:spcPct val="80000"/>
              </a:lnSpc>
            </a:pPr>
            <a:r>
              <a:rPr lang="en-US" altLang="en-US" dirty="0"/>
              <a:t>make factors interpretable</a:t>
            </a:r>
          </a:p>
          <a:p>
            <a:pPr>
              <a:lnSpc>
                <a:spcPct val="80000"/>
              </a:lnSpc>
            </a:pPr>
            <a:r>
              <a:rPr lang="en-US" altLang="en-US" dirty="0"/>
              <a:t>To do this we “rotate” factors:</a:t>
            </a:r>
          </a:p>
          <a:p>
            <a:pPr lvl="1">
              <a:lnSpc>
                <a:spcPct val="80000"/>
              </a:lnSpc>
            </a:pPr>
            <a:r>
              <a:rPr lang="en-US" altLang="en-US" dirty="0"/>
              <a:t>redefine factors such that loadings on various factors tend to be very high (-1 or 1) or very low (0)</a:t>
            </a:r>
          </a:p>
          <a:p>
            <a:pPr lvl="1">
              <a:lnSpc>
                <a:spcPct val="80000"/>
              </a:lnSpc>
            </a:pPr>
            <a:r>
              <a:rPr lang="en-US" altLang="en-US" dirty="0"/>
              <a:t>intuitively, it makes sharper distinctions in the meanings of the factors</a:t>
            </a:r>
          </a:p>
          <a:p>
            <a:pPr lvl="1">
              <a:lnSpc>
                <a:spcPct val="80000"/>
              </a:lnSpc>
            </a:pPr>
            <a:r>
              <a:rPr lang="en-US" altLang="en-US" b="1" dirty="0"/>
              <a:t>We use “factor analysis” for rotation NOT principal components!</a:t>
            </a:r>
          </a:p>
          <a:p>
            <a:pPr>
              <a:lnSpc>
                <a:spcPct val="80000"/>
              </a:lnSpc>
            </a:pPr>
            <a:r>
              <a:rPr lang="en-US" altLang="en-US" b="1" u="sng" dirty="0"/>
              <a:t>Rotation does NOT improve fit!</a:t>
            </a:r>
            <a:endParaRPr lang="en-US" altLang="en-US" b="1" dirty="0"/>
          </a:p>
          <a:p>
            <a:pPr>
              <a:lnSpc>
                <a:spcPct val="80000"/>
              </a:lnSpc>
            </a:pPr>
            <a:endParaRPr lang="en-US" altLang="en-US" dirty="0"/>
          </a:p>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55</a:t>
            </a:fld>
            <a:endParaRPr lang="en-US" dirty="0"/>
          </a:p>
        </p:txBody>
      </p:sp>
    </p:spTree>
    <p:extLst>
      <p:ext uri="{BB962C8B-B14F-4D97-AF65-F5344CB8AC3E}">
        <p14:creationId xmlns:p14="http://schemas.microsoft.com/office/powerpoint/2010/main" val="2101568216"/>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736" name="Picture 136" descr="magi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0"/>
            <a:ext cx="127000" cy="127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5602" name="Rectangle 2"/>
          <p:cNvSpPr>
            <a:spLocks noGrp="1" noChangeArrowheads="1"/>
          </p:cNvSpPr>
          <p:nvPr>
            <p:ph type="title"/>
          </p:nvPr>
        </p:nvSpPr>
        <p:spPr/>
        <p:txBody>
          <a:bodyPr/>
          <a:lstStyle/>
          <a:p>
            <a:r>
              <a:rPr lang="en-US" altLang="en-US"/>
              <a:t>Rotating Factors (Intuitively)</a:t>
            </a:r>
          </a:p>
        </p:txBody>
      </p:sp>
      <p:sp>
        <p:nvSpPr>
          <p:cNvPr id="25603" name="Rectangle 3"/>
          <p:cNvSpPr>
            <a:spLocks noGrp="1" noChangeArrowheads="1"/>
          </p:cNvSpPr>
          <p:nvPr>
            <p:ph type="body" idx="1"/>
          </p:nvPr>
        </p:nvSpPr>
        <p:spPr>
          <a:xfrm>
            <a:off x="2133600" y="1620838"/>
            <a:ext cx="7772400" cy="4386262"/>
          </a:xfrm>
        </p:spPr>
        <p:txBody>
          <a:bodyPr/>
          <a:lstStyle/>
          <a:p>
            <a:pPr>
              <a:buFont typeface="Wingdings" panose="05000000000000000000" pitchFamily="2" charset="2"/>
              <a:buNone/>
            </a:pPr>
            <a:r>
              <a:rPr lang="en-US" altLang="en-US"/>
              <a:t> </a:t>
            </a:r>
          </a:p>
        </p:txBody>
      </p:sp>
      <p:sp>
        <p:nvSpPr>
          <p:cNvPr id="25605" name="Line 5"/>
          <p:cNvSpPr>
            <a:spLocks noChangeShapeType="1"/>
          </p:cNvSpPr>
          <p:nvPr/>
        </p:nvSpPr>
        <p:spPr bwMode="auto">
          <a:xfrm>
            <a:off x="3581400" y="1524000"/>
            <a:ext cx="0" cy="2743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606" name="Line 6"/>
          <p:cNvSpPr>
            <a:spLocks noChangeShapeType="1"/>
          </p:cNvSpPr>
          <p:nvPr/>
        </p:nvSpPr>
        <p:spPr bwMode="auto">
          <a:xfrm>
            <a:off x="2438400" y="3200400"/>
            <a:ext cx="27432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625" name="Text Box 25"/>
          <p:cNvSpPr txBox="1">
            <a:spLocks noChangeArrowheads="1"/>
          </p:cNvSpPr>
          <p:nvPr/>
        </p:nvSpPr>
        <p:spPr bwMode="auto">
          <a:xfrm>
            <a:off x="4632326" y="3262313"/>
            <a:ext cx="398463"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sz="1600">
                <a:latin typeface="Times New Roman" panose="02020603050405020304" pitchFamily="18" charset="0"/>
              </a:rPr>
              <a:t>F1</a:t>
            </a:r>
            <a:endParaRPr lang="en-US" altLang="en-US" sz="2400">
              <a:latin typeface="Times New Roman" panose="02020603050405020304" pitchFamily="18" charset="0"/>
            </a:endParaRPr>
          </a:p>
        </p:txBody>
      </p:sp>
      <p:sp>
        <p:nvSpPr>
          <p:cNvPr id="25693" name="Rectangle 93"/>
          <p:cNvSpPr>
            <a:spLocks noChangeArrowheads="1"/>
          </p:cNvSpPr>
          <p:nvPr/>
        </p:nvSpPr>
        <p:spPr bwMode="auto">
          <a:xfrm>
            <a:off x="3962400" y="2743200"/>
            <a:ext cx="76200" cy="762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694" name="Rectangle 94"/>
          <p:cNvSpPr>
            <a:spLocks noChangeArrowheads="1"/>
          </p:cNvSpPr>
          <p:nvPr/>
        </p:nvSpPr>
        <p:spPr bwMode="auto">
          <a:xfrm>
            <a:off x="7772400" y="2590800"/>
            <a:ext cx="76200" cy="762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695" name="Rectangle 95"/>
          <p:cNvSpPr>
            <a:spLocks noChangeArrowheads="1"/>
          </p:cNvSpPr>
          <p:nvPr/>
        </p:nvSpPr>
        <p:spPr bwMode="auto">
          <a:xfrm>
            <a:off x="3048000" y="3581400"/>
            <a:ext cx="76200" cy="762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696" name="Rectangle 96"/>
          <p:cNvSpPr>
            <a:spLocks noChangeArrowheads="1"/>
          </p:cNvSpPr>
          <p:nvPr/>
        </p:nvSpPr>
        <p:spPr bwMode="auto">
          <a:xfrm>
            <a:off x="2971800" y="2590800"/>
            <a:ext cx="76200" cy="762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698" name="Line 98"/>
          <p:cNvSpPr>
            <a:spLocks noChangeShapeType="1"/>
          </p:cNvSpPr>
          <p:nvPr/>
        </p:nvSpPr>
        <p:spPr bwMode="auto">
          <a:xfrm>
            <a:off x="3048000" y="2667000"/>
            <a:ext cx="0" cy="533400"/>
          </a:xfrm>
          <a:prstGeom prst="line">
            <a:avLst/>
          </a:prstGeom>
          <a:noFill/>
          <a:ln w="9525"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699" name="Line 99"/>
          <p:cNvSpPr>
            <a:spLocks noChangeShapeType="1"/>
          </p:cNvSpPr>
          <p:nvPr/>
        </p:nvSpPr>
        <p:spPr bwMode="auto">
          <a:xfrm>
            <a:off x="3048000" y="2667000"/>
            <a:ext cx="533400" cy="0"/>
          </a:xfrm>
          <a:prstGeom prst="line">
            <a:avLst/>
          </a:prstGeom>
          <a:noFill/>
          <a:ln w="9525"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701" name="Line 101"/>
          <p:cNvSpPr>
            <a:spLocks noChangeShapeType="1"/>
          </p:cNvSpPr>
          <p:nvPr/>
        </p:nvSpPr>
        <p:spPr bwMode="auto">
          <a:xfrm flipV="1">
            <a:off x="3124200" y="3200400"/>
            <a:ext cx="0" cy="381000"/>
          </a:xfrm>
          <a:prstGeom prst="line">
            <a:avLst/>
          </a:prstGeom>
          <a:noFill/>
          <a:ln w="9525"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702" name="Line 102"/>
          <p:cNvSpPr>
            <a:spLocks noChangeShapeType="1"/>
          </p:cNvSpPr>
          <p:nvPr/>
        </p:nvSpPr>
        <p:spPr bwMode="auto">
          <a:xfrm>
            <a:off x="3124200" y="3581400"/>
            <a:ext cx="457200" cy="0"/>
          </a:xfrm>
          <a:prstGeom prst="line">
            <a:avLst/>
          </a:prstGeom>
          <a:noFill/>
          <a:ln w="9525"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704" name="Line 104"/>
          <p:cNvSpPr>
            <a:spLocks noChangeShapeType="1"/>
          </p:cNvSpPr>
          <p:nvPr/>
        </p:nvSpPr>
        <p:spPr bwMode="auto">
          <a:xfrm>
            <a:off x="3962400" y="2819400"/>
            <a:ext cx="0" cy="381000"/>
          </a:xfrm>
          <a:prstGeom prst="line">
            <a:avLst/>
          </a:prstGeom>
          <a:noFill/>
          <a:ln w="9525"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705" name="Line 105"/>
          <p:cNvSpPr>
            <a:spLocks noChangeShapeType="1"/>
          </p:cNvSpPr>
          <p:nvPr/>
        </p:nvSpPr>
        <p:spPr bwMode="auto">
          <a:xfrm flipH="1">
            <a:off x="3581400" y="2819400"/>
            <a:ext cx="381000" cy="0"/>
          </a:xfrm>
          <a:prstGeom prst="line">
            <a:avLst/>
          </a:prstGeom>
          <a:noFill/>
          <a:ln w="9525"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706" name="Line 106"/>
          <p:cNvSpPr>
            <a:spLocks noChangeShapeType="1"/>
          </p:cNvSpPr>
          <p:nvPr/>
        </p:nvSpPr>
        <p:spPr bwMode="auto">
          <a:xfrm>
            <a:off x="4267200" y="2590800"/>
            <a:ext cx="0" cy="685800"/>
          </a:xfrm>
          <a:prstGeom prst="line">
            <a:avLst/>
          </a:prstGeom>
          <a:noFill/>
          <a:ln w="9525"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707" name="Line 107"/>
          <p:cNvSpPr>
            <a:spLocks noChangeShapeType="1"/>
          </p:cNvSpPr>
          <p:nvPr/>
        </p:nvSpPr>
        <p:spPr bwMode="auto">
          <a:xfrm flipH="1">
            <a:off x="3581400" y="2590800"/>
            <a:ext cx="685800" cy="0"/>
          </a:xfrm>
          <a:prstGeom prst="line">
            <a:avLst/>
          </a:prstGeom>
          <a:noFill/>
          <a:ln w="9525"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708" name="Rectangle 108"/>
          <p:cNvSpPr>
            <a:spLocks noChangeArrowheads="1"/>
          </p:cNvSpPr>
          <p:nvPr/>
        </p:nvSpPr>
        <p:spPr bwMode="auto">
          <a:xfrm>
            <a:off x="7467600" y="2971800"/>
            <a:ext cx="76200" cy="762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709" name="Line 109"/>
          <p:cNvSpPr>
            <a:spLocks noChangeShapeType="1"/>
          </p:cNvSpPr>
          <p:nvPr/>
        </p:nvSpPr>
        <p:spPr bwMode="auto">
          <a:xfrm flipH="1">
            <a:off x="6400800" y="2362200"/>
            <a:ext cx="1676400" cy="1828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712" name="Rectangle 112"/>
          <p:cNvSpPr>
            <a:spLocks noChangeArrowheads="1"/>
          </p:cNvSpPr>
          <p:nvPr/>
        </p:nvSpPr>
        <p:spPr bwMode="auto">
          <a:xfrm>
            <a:off x="4267200" y="2514600"/>
            <a:ext cx="76200" cy="762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713" name="Rectangle 113"/>
          <p:cNvSpPr>
            <a:spLocks noChangeArrowheads="1"/>
          </p:cNvSpPr>
          <p:nvPr/>
        </p:nvSpPr>
        <p:spPr bwMode="auto">
          <a:xfrm>
            <a:off x="6858000" y="3657600"/>
            <a:ext cx="76200" cy="762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714" name="Rectangle 114"/>
          <p:cNvSpPr>
            <a:spLocks noChangeArrowheads="1"/>
          </p:cNvSpPr>
          <p:nvPr/>
        </p:nvSpPr>
        <p:spPr bwMode="auto">
          <a:xfrm>
            <a:off x="6553200" y="2667000"/>
            <a:ext cx="76200" cy="762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715" name="Line 115"/>
          <p:cNvSpPr>
            <a:spLocks noChangeShapeType="1"/>
          </p:cNvSpPr>
          <p:nvPr/>
        </p:nvSpPr>
        <p:spPr bwMode="auto">
          <a:xfrm>
            <a:off x="6248400" y="2362200"/>
            <a:ext cx="2057400" cy="1752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718" name="Text Box 118"/>
          <p:cNvSpPr txBox="1">
            <a:spLocks noChangeArrowheads="1"/>
          </p:cNvSpPr>
          <p:nvPr/>
        </p:nvSpPr>
        <p:spPr bwMode="auto">
          <a:xfrm>
            <a:off x="7908926" y="4100513"/>
            <a:ext cx="398463"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sz="1600">
                <a:latin typeface="Times New Roman" panose="02020603050405020304" pitchFamily="18" charset="0"/>
              </a:rPr>
              <a:t>F1</a:t>
            </a:r>
            <a:endParaRPr lang="en-US" altLang="en-US" sz="2400">
              <a:latin typeface="Times New Roman" panose="02020603050405020304" pitchFamily="18" charset="0"/>
            </a:endParaRPr>
          </a:p>
        </p:txBody>
      </p:sp>
      <p:sp>
        <p:nvSpPr>
          <p:cNvPr id="25719" name="Text Box 119"/>
          <p:cNvSpPr txBox="1">
            <a:spLocks noChangeArrowheads="1"/>
          </p:cNvSpPr>
          <p:nvPr/>
        </p:nvSpPr>
        <p:spPr bwMode="auto">
          <a:xfrm>
            <a:off x="8137526" y="1966913"/>
            <a:ext cx="398463"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sz="1600">
                <a:latin typeface="Times New Roman" panose="02020603050405020304" pitchFamily="18" charset="0"/>
              </a:rPr>
              <a:t>F2</a:t>
            </a:r>
          </a:p>
        </p:txBody>
      </p:sp>
      <p:sp>
        <p:nvSpPr>
          <p:cNvPr id="25724" name="AutoShape 124"/>
          <p:cNvSpPr>
            <a:spLocks noChangeArrowheads="1"/>
          </p:cNvSpPr>
          <p:nvPr/>
        </p:nvSpPr>
        <p:spPr bwMode="auto">
          <a:xfrm>
            <a:off x="4038600" y="1752600"/>
            <a:ext cx="990600" cy="1066800"/>
          </a:xfrm>
          <a:custGeom>
            <a:avLst/>
            <a:gdLst>
              <a:gd name="G0" fmla="+- 0 0 0"/>
              <a:gd name="G1" fmla="+- -6766264 0 0"/>
              <a:gd name="G2" fmla="+- 0 0 -6766264"/>
              <a:gd name="G3" fmla="+- 10800 0 0"/>
              <a:gd name="G4" fmla="+- 0 0 0"/>
              <a:gd name="T0" fmla="*/ 360 256 1"/>
              <a:gd name="T1" fmla="*/ 0 256 1"/>
              <a:gd name="G5" fmla="+- G2 T0 T1"/>
              <a:gd name="G6" fmla="?: G2 G2 G5"/>
              <a:gd name="G7" fmla="+- 0 0 G6"/>
              <a:gd name="G8" fmla="+- 5400 0 0"/>
              <a:gd name="G9" fmla="+- 0 0 -6766264"/>
              <a:gd name="G10" fmla="+- 5400 0 2700"/>
              <a:gd name="G11" fmla="cos G10 0"/>
              <a:gd name="G12" fmla="sin G10 0"/>
              <a:gd name="G13" fmla="cos 13500 0"/>
              <a:gd name="G14" fmla="sin 13500 0"/>
              <a:gd name="G15" fmla="+- G11 10800 0"/>
              <a:gd name="G16" fmla="+- G12 10800 0"/>
              <a:gd name="G17" fmla="+- G13 10800 0"/>
              <a:gd name="G18" fmla="+- G14 10800 0"/>
              <a:gd name="G19" fmla="*/ 5400 1 2"/>
              <a:gd name="G20" fmla="+- G19 5400 0"/>
              <a:gd name="G21" fmla="cos G20 0"/>
              <a:gd name="G22" fmla="sin G20 0"/>
              <a:gd name="G23" fmla="+- G21 10800 0"/>
              <a:gd name="G24" fmla="+- G12 G23 G22"/>
              <a:gd name="G25" fmla="+- G22 G23 G11"/>
              <a:gd name="G26" fmla="cos 10800 0"/>
              <a:gd name="G27" fmla="sin 10800 0"/>
              <a:gd name="G28" fmla="cos 5400 0"/>
              <a:gd name="G29" fmla="sin 5400 0"/>
              <a:gd name="G30" fmla="+- G26 10800 0"/>
              <a:gd name="G31" fmla="+- G27 10800 0"/>
              <a:gd name="G32" fmla="+- G28 10800 0"/>
              <a:gd name="G33" fmla="+- G29 10800 0"/>
              <a:gd name="G34" fmla="+- G19 5400 0"/>
              <a:gd name="G35" fmla="cos G34 -6766264"/>
              <a:gd name="G36" fmla="sin G34 -6766264"/>
              <a:gd name="G37" fmla="+/ -6766264 0 2"/>
              <a:gd name="T2" fmla="*/ 180 256 1"/>
              <a:gd name="T3" fmla="*/ 0 256 1"/>
              <a:gd name="G38" fmla="+- G37 T2 T3"/>
              <a:gd name="G39" fmla="?: G2 G37 G38"/>
              <a:gd name="G40" fmla="cos 10800 G39"/>
              <a:gd name="G41" fmla="sin 10800 G39"/>
              <a:gd name="G42" fmla="cos 5400 G39"/>
              <a:gd name="G43" fmla="sin 5400 G39"/>
              <a:gd name="G44" fmla="+- G40 10800 0"/>
              <a:gd name="G45" fmla="+- G41 10800 0"/>
              <a:gd name="G46" fmla="+- G42 10800 0"/>
              <a:gd name="G47" fmla="+- G43 10800 0"/>
              <a:gd name="G48" fmla="+- G35 10800 0"/>
              <a:gd name="G49" fmla="+- G36 10800 0"/>
              <a:gd name="T4" fmla="*/ 17505 w 21600"/>
              <a:gd name="T5" fmla="*/ 2333 h 21600"/>
              <a:gd name="T6" fmla="*/ 8944 w 21600"/>
              <a:gd name="T7" fmla="*/ 2915 h 21600"/>
              <a:gd name="T8" fmla="*/ 14152 w 21600"/>
              <a:gd name="T9" fmla="*/ 6566 h 21600"/>
              <a:gd name="T10" fmla="*/ 24300 w 21600"/>
              <a:gd name="T11" fmla="*/ 10800 h 21600"/>
              <a:gd name="T12" fmla="*/ 18900 w 21600"/>
              <a:gd name="T13" fmla="*/ 16200 h 21600"/>
              <a:gd name="T14" fmla="*/ 13500 w 21600"/>
              <a:gd name="T15" fmla="*/ 10800 h 21600"/>
              <a:gd name="T16" fmla="*/ 3163 w 21600"/>
              <a:gd name="T17" fmla="*/ 3163 h 21600"/>
              <a:gd name="T18" fmla="*/ 18437 w 21600"/>
              <a:gd name="T19" fmla="*/ 18437 h 21600"/>
            </a:gdLst>
            <a:ahLst/>
            <a:cxnLst>
              <a:cxn ang="0">
                <a:pos x="T4" y="T5"/>
              </a:cxn>
              <a:cxn ang="0">
                <a:pos x="T6" y="T7"/>
              </a:cxn>
              <a:cxn ang="0">
                <a:pos x="T8" y="T9"/>
              </a:cxn>
              <a:cxn ang="0">
                <a:pos x="T10" y="T11"/>
              </a:cxn>
              <a:cxn ang="0">
                <a:pos x="T12" y="T13"/>
              </a:cxn>
              <a:cxn ang="0">
                <a:pos x="T14" y="T15"/>
              </a:cxn>
            </a:cxnLst>
            <a:rect l="T16" t="T17" r="T18" b="T19"/>
            <a:pathLst>
              <a:path w="21600" h="21600">
                <a:moveTo>
                  <a:pt x="16200" y="10800"/>
                </a:moveTo>
                <a:cubicBezTo>
                  <a:pt x="16200" y="7817"/>
                  <a:pt x="13782" y="5400"/>
                  <a:pt x="10800" y="5400"/>
                </a:cubicBezTo>
                <a:cubicBezTo>
                  <a:pt x="10383" y="5400"/>
                  <a:pt x="9968" y="5448"/>
                  <a:pt x="9562" y="5543"/>
                </a:cubicBezTo>
                <a:lnTo>
                  <a:pt x="8325" y="287"/>
                </a:lnTo>
                <a:cubicBezTo>
                  <a:pt x="9136" y="96"/>
                  <a:pt x="9966" y="0"/>
                  <a:pt x="10800" y="0"/>
                </a:cubicBezTo>
                <a:cubicBezTo>
                  <a:pt x="16764" y="0"/>
                  <a:pt x="21599" y="4835"/>
                  <a:pt x="21600" y="10799"/>
                </a:cubicBezTo>
                <a:lnTo>
                  <a:pt x="21600" y="10800"/>
                </a:lnTo>
                <a:lnTo>
                  <a:pt x="24300" y="10800"/>
                </a:lnTo>
                <a:lnTo>
                  <a:pt x="18900" y="16200"/>
                </a:lnTo>
                <a:lnTo>
                  <a:pt x="13500" y="10800"/>
                </a:lnTo>
                <a:lnTo>
                  <a:pt x="16200" y="10800"/>
                </a:lnTo>
                <a:close/>
              </a:path>
            </a:pathLst>
          </a:cu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725" name="Text Box 125"/>
          <p:cNvSpPr txBox="1">
            <a:spLocks noChangeArrowheads="1"/>
          </p:cNvSpPr>
          <p:nvPr/>
        </p:nvSpPr>
        <p:spPr bwMode="auto">
          <a:xfrm>
            <a:off x="3657601" y="1676400"/>
            <a:ext cx="398463"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sz="1600">
                <a:latin typeface="Times New Roman" panose="02020603050405020304" pitchFamily="18" charset="0"/>
              </a:rPr>
              <a:t>F2</a:t>
            </a:r>
          </a:p>
        </p:txBody>
      </p:sp>
      <p:sp>
        <p:nvSpPr>
          <p:cNvPr id="25726" name="Text Box 126"/>
          <p:cNvSpPr txBox="1">
            <a:spLocks noChangeArrowheads="1"/>
          </p:cNvSpPr>
          <p:nvPr/>
        </p:nvSpPr>
        <p:spPr bwMode="auto">
          <a:xfrm>
            <a:off x="1981200" y="4724400"/>
            <a:ext cx="3200400"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eaLnBrk="0" hangingPunct="0">
              <a:defRPr sz="2400">
                <a:solidFill>
                  <a:schemeClr val="tx1"/>
                </a:solidFill>
                <a:latin typeface="Times New Roman" panose="02020603050405020304" pitchFamily="18" charset="0"/>
              </a:defRPr>
            </a:lvl1pPr>
            <a:lvl2pPr marL="914400" indent="-457200" eaLnBrk="0" hangingPunct="0">
              <a:defRPr sz="2400">
                <a:solidFill>
                  <a:schemeClr val="tx1"/>
                </a:solidFill>
                <a:latin typeface="Times New Roman" panose="02020603050405020304" pitchFamily="18" charset="0"/>
              </a:defRPr>
            </a:lvl2pPr>
            <a:lvl3pPr marL="1371600" indent="-457200" eaLnBrk="0" hangingPunct="0">
              <a:defRPr sz="2400">
                <a:solidFill>
                  <a:schemeClr val="tx1"/>
                </a:solidFill>
                <a:latin typeface="Times New Roman" panose="02020603050405020304" pitchFamily="18" charset="0"/>
              </a:defRPr>
            </a:lvl3pPr>
            <a:lvl4pPr marL="1828800" indent="-457200" eaLnBrk="0" hangingPunct="0">
              <a:defRPr sz="2400">
                <a:solidFill>
                  <a:schemeClr val="tx1"/>
                </a:solidFill>
                <a:latin typeface="Times New Roman" panose="02020603050405020304" pitchFamily="18" charset="0"/>
              </a:defRPr>
            </a:lvl4pPr>
            <a:lvl5pPr marL="2286000" indent="-457200" eaLnBrk="0" hangingPunct="0">
              <a:defRPr sz="2400">
                <a:solidFill>
                  <a:schemeClr val="tx1"/>
                </a:solidFill>
                <a:latin typeface="Times New Roman" panose="02020603050405020304" pitchFamily="18" charset="0"/>
              </a:defRPr>
            </a:lvl5pPr>
            <a:lvl6pPr marL="2743200" indent="-457200" eaLnBrk="0" fontAlgn="base" hangingPunct="0">
              <a:spcBef>
                <a:spcPct val="0"/>
              </a:spcBef>
              <a:spcAft>
                <a:spcPct val="0"/>
              </a:spcAft>
              <a:defRPr sz="2400">
                <a:solidFill>
                  <a:schemeClr val="tx1"/>
                </a:solidFill>
                <a:latin typeface="Times New Roman" panose="02020603050405020304" pitchFamily="18" charset="0"/>
              </a:defRPr>
            </a:lvl6pPr>
            <a:lvl7pPr marL="3200400" indent="-457200" eaLnBrk="0" fontAlgn="base" hangingPunct="0">
              <a:spcBef>
                <a:spcPct val="0"/>
              </a:spcBef>
              <a:spcAft>
                <a:spcPct val="0"/>
              </a:spcAft>
              <a:defRPr sz="2400">
                <a:solidFill>
                  <a:schemeClr val="tx1"/>
                </a:solidFill>
                <a:latin typeface="Times New Roman" panose="02020603050405020304" pitchFamily="18" charset="0"/>
              </a:defRPr>
            </a:lvl7pPr>
            <a:lvl8pPr marL="3657600" indent="-457200" eaLnBrk="0" fontAlgn="base" hangingPunct="0">
              <a:spcBef>
                <a:spcPct val="0"/>
              </a:spcBef>
              <a:spcAft>
                <a:spcPct val="0"/>
              </a:spcAft>
              <a:defRPr sz="2400">
                <a:solidFill>
                  <a:schemeClr val="tx1"/>
                </a:solidFill>
                <a:latin typeface="Times New Roman" panose="02020603050405020304" pitchFamily="18" charset="0"/>
              </a:defRPr>
            </a:lvl8pPr>
            <a:lvl9pPr marL="4114800" indent="-457200" eaLnBrk="0" fontAlgn="base" hangingPunct="0">
              <a:spcBef>
                <a:spcPct val="0"/>
              </a:spcBef>
              <a:spcAft>
                <a:spcPct val="0"/>
              </a:spcAft>
              <a:defRPr sz="2400">
                <a:solidFill>
                  <a:schemeClr val="tx1"/>
                </a:solidFill>
                <a:latin typeface="Times New Roman" panose="02020603050405020304" pitchFamily="18" charset="0"/>
              </a:defRPr>
            </a:lvl9pPr>
          </a:lstStyle>
          <a:p>
            <a:pPr lvl="1"/>
            <a:r>
              <a:rPr lang="en-US" altLang="en-US" sz="1800">
                <a:latin typeface="Tahoma" panose="020B0604030504040204" pitchFamily="34" charset="0"/>
              </a:rPr>
              <a:t>Factor 1	Factor 2	</a:t>
            </a:r>
          </a:p>
          <a:p>
            <a:r>
              <a:rPr lang="en-US" altLang="en-US" sz="1800">
                <a:latin typeface="Tahoma" panose="020B0604030504040204" pitchFamily="34" charset="0"/>
              </a:rPr>
              <a:t>x1	0.5		0.5</a:t>
            </a:r>
          </a:p>
          <a:p>
            <a:r>
              <a:rPr lang="en-US" altLang="en-US" sz="1800">
                <a:latin typeface="Tahoma" panose="020B0604030504040204" pitchFamily="34" charset="0"/>
              </a:rPr>
              <a:t>x2	0.8		0.8</a:t>
            </a:r>
          </a:p>
          <a:p>
            <a:r>
              <a:rPr lang="en-US" altLang="en-US" sz="1800">
                <a:latin typeface="Tahoma" panose="020B0604030504040204" pitchFamily="34" charset="0"/>
              </a:rPr>
              <a:t>x3	-0.7		0.7</a:t>
            </a:r>
          </a:p>
          <a:p>
            <a:r>
              <a:rPr lang="en-US" altLang="en-US" sz="1800">
                <a:latin typeface="Tahoma" panose="020B0604030504040204" pitchFamily="34" charset="0"/>
              </a:rPr>
              <a:t>x4	-0.5		-0.5			</a:t>
            </a:r>
          </a:p>
        </p:txBody>
      </p:sp>
      <p:sp>
        <p:nvSpPr>
          <p:cNvPr id="25727" name="Text Box 127"/>
          <p:cNvSpPr txBox="1">
            <a:spLocks noChangeArrowheads="1"/>
          </p:cNvSpPr>
          <p:nvPr/>
        </p:nvSpPr>
        <p:spPr bwMode="auto">
          <a:xfrm>
            <a:off x="5943600" y="4800600"/>
            <a:ext cx="3200400"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eaLnBrk="0" hangingPunct="0">
              <a:defRPr sz="2400">
                <a:solidFill>
                  <a:schemeClr val="tx1"/>
                </a:solidFill>
                <a:latin typeface="Times New Roman" panose="02020603050405020304" pitchFamily="18" charset="0"/>
              </a:defRPr>
            </a:lvl1pPr>
            <a:lvl2pPr marL="914400" indent="-457200" eaLnBrk="0" hangingPunct="0">
              <a:defRPr sz="2400">
                <a:solidFill>
                  <a:schemeClr val="tx1"/>
                </a:solidFill>
                <a:latin typeface="Times New Roman" panose="02020603050405020304" pitchFamily="18" charset="0"/>
              </a:defRPr>
            </a:lvl2pPr>
            <a:lvl3pPr marL="1371600" indent="-457200" eaLnBrk="0" hangingPunct="0">
              <a:defRPr sz="2400">
                <a:solidFill>
                  <a:schemeClr val="tx1"/>
                </a:solidFill>
                <a:latin typeface="Times New Roman" panose="02020603050405020304" pitchFamily="18" charset="0"/>
              </a:defRPr>
            </a:lvl3pPr>
            <a:lvl4pPr marL="1828800" indent="-457200" eaLnBrk="0" hangingPunct="0">
              <a:defRPr sz="2400">
                <a:solidFill>
                  <a:schemeClr val="tx1"/>
                </a:solidFill>
                <a:latin typeface="Times New Roman" panose="02020603050405020304" pitchFamily="18" charset="0"/>
              </a:defRPr>
            </a:lvl4pPr>
            <a:lvl5pPr marL="2286000" indent="-457200" eaLnBrk="0" hangingPunct="0">
              <a:defRPr sz="2400">
                <a:solidFill>
                  <a:schemeClr val="tx1"/>
                </a:solidFill>
                <a:latin typeface="Times New Roman" panose="02020603050405020304" pitchFamily="18" charset="0"/>
              </a:defRPr>
            </a:lvl5pPr>
            <a:lvl6pPr marL="2743200" indent="-457200" eaLnBrk="0" fontAlgn="base" hangingPunct="0">
              <a:spcBef>
                <a:spcPct val="0"/>
              </a:spcBef>
              <a:spcAft>
                <a:spcPct val="0"/>
              </a:spcAft>
              <a:defRPr sz="2400">
                <a:solidFill>
                  <a:schemeClr val="tx1"/>
                </a:solidFill>
                <a:latin typeface="Times New Roman" panose="02020603050405020304" pitchFamily="18" charset="0"/>
              </a:defRPr>
            </a:lvl6pPr>
            <a:lvl7pPr marL="3200400" indent="-457200" eaLnBrk="0" fontAlgn="base" hangingPunct="0">
              <a:spcBef>
                <a:spcPct val="0"/>
              </a:spcBef>
              <a:spcAft>
                <a:spcPct val="0"/>
              </a:spcAft>
              <a:defRPr sz="2400">
                <a:solidFill>
                  <a:schemeClr val="tx1"/>
                </a:solidFill>
                <a:latin typeface="Times New Roman" panose="02020603050405020304" pitchFamily="18" charset="0"/>
              </a:defRPr>
            </a:lvl7pPr>
            <a:lvl8pPr marL="3657600" indent="-457200" eaLnBrk="0" fontAlgn="base" hangingPunct="0">
              <a:spcBef>
                <a:spcPct val="0"/>
              </a:spcBef>
              <a:spcAft>
                <a:spcPct val="0"/>
              </a:spcAft>
              <a:defRPr sz="2400">
                <a:solidFill>
                  <a:schemeClr val="tx1"/>
                </a:solidFill>
                <a:latin typeface="Times New Roman" panose="02020603050405020304" pitchFamily="18" charset="0"/>
              </a:defRPr>
            </a:lvl8pPr>
            <a:lvl9pPr marL="4114800" indent="-457200" eaLnBrk="0" fontAlgn="base" hangingPunct="0">
              <a:spcBef>
                <a:spcPct val="0"/>
              </a:spcBef>
              <a:spcAft>
                <a:spcPct val="0"/>
              </a:spcAft>
              <a:defRPr sz="2400">
                <a:solidFill>
                  <a:schemeClr val="tx1"/>
                </a:solidFill>
                <a:latin typeface="Times New Roman" panose="02020603050405020304" pitchFamily="18" charset="0"/>
              </a:defRPr>
            </a:lvl9pPr>
          </a:lstStyle>
          <a:p>
            <a:pPr lvl="1"/>
            <a:r>
              <a:rPr lang="en-US" altLang="en-US" sz="1800">
                <a:latin typeface="Tahoma" panose="020B0604030504040204" pitchFamily="34" charset="0"/>
              </a:rPr>
              <a:t>Factor 1	Factor 2	</a:t>
            </a:r>
          </a:p>
          <a:p>
            <a:r>
              <a:rPr lang="en-US" altLang="en-US" sz="1800">
                <a:latin typeface="Tahoma" panose="020B0604030504040204" pitchFamily="34" charset="0"/>
              </a:rPr>
              <a:t>x1	0		0.6</a:t>
            </a:r>
          </a:p>
          <a:p>
            <a:r>
              <a:rPr lang="en-US" altLang="en-US" sz="1800">
                <a:latin typeface="Tahoma" panose="020B0604030504040204" pitchFamily="34" charset="0"/>
              </a:rPr>
              <a:t>x2	0		0.9</a:t>
            </a:r>
          </a:p>
          <a:p>
            <a:r>
              <a:rPr lang="en-US" altLang="en-US" sz="1800">
                <a:latin typeface="Tahoma" panose="020B0604030504040204" pitchFamily="34" charset="0"/>
              </a:rPr>
              <a:t>x3	-0.9 	0</a:t>
            </a:r>
          </a:p>
          <a:p>
            <a:r>
              <a:rPr lang="en-US" altLang="en-US" sz="1800">
                <a:latin typeface="Tahoma" panose="020B0604030504040204" pitchFamily="34" charset="0"/>
              </a:rPr>
              <a:t>x4	0		-0.9			</a:t>
            </a:r>
          </a:p>
        </p:txBody>
      </p:sp>
      <p:sp>
        <p:nvSpPr>
          <p:cNvPr id="25728" name="Text Box 128"/>
          <p:cNvSpPr txBox="1">
            <a:spLocks noChangeArrowheads="1"/>
          </p:cNvSpPr>
          <p:nvPr/>
        </p:nvSpPr>
        <p:spPr bwMode="auto">
          <a:xfrm>
            <a:off x="4251325" y="2241550"/>
            <a:ext cx="2667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sz="1200">
                <a:latin typeface="Tahoma" panose="020B0604030504040204" pitchFamily="34" charset="0"/>
              </a:rPr>
              <a:t>2</a:t>
            </a:r>
          </a:p>
        </p:txBody>
      </p:sp>
      <p:sp>
        <p:nvSpPr>
          <p:cNvPr id="25729" name="Text Box 129"/>
          <p:cNvSpPr txBox="1">
            <a:spLocks noChangeArrowheads="1"/>
          </p:cNvSpPr>
          <p:nvPr/>
        </p:nvSpPr>
        <p:spPr bwMode="auto">
          <a:xfrm>
            <a:off x="3794125" y="2546350"/>
            <a:ext cx="2667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sz="1200">
                <a:latin typeface="Tahoma" panose="020B0604030504040204" pitchFamily="34" charset="0"/>
              </a:rPr>
              <a:t>1</a:t>
            </a:r>
          </a:p>
        </p:txBody>
      </p:sp>
      <p:sp>
        <p:nvSpPr>
          <p:cNvPr id="25730" name="Text Box 130"/>
          <p:cNvSpPr txBox="1">
            <a:spLocks noChangeArrowheads="1"/>
          </p:cNvSpPr>
          <p:nvPr/>
        </p:nvSpPr>
        <p:spPr bwMode="auto">
          <a:xfrm>
            <a:off x="2895600" y="2362200"/>
            <a:ext cx="2667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sz="1200">
                <a:latin typeface="Tahoma" panose="020B0604030504040204" pitchFamily="34" charset="0"/>
              </a:rPr>
              <a:t>3</a:t>
            </a:r>
          </a:p>
        </p:txBody>
      </p:sp>
      <p:sp>
        <p:nvSpPr>
          <p:cNvPr id="25731" name="Text Box 131"/>
          <p:cNvSpPr txBox="1">
            <a:spLocks noChangeArrowheads="1"/>
          </p:cNvSpPr>
          <p:nvPr/>
        </p:nvSpPr>
        <p:spPr bwMode="auto">
          <a:xfrm>
            <a:off x="3048000" y="3581400"/>
            <a:ext cx="2667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sz="1200">
                <a:latin typeface="Tahoma" panose="020B0604030504040204" pitchFamily="34" charset="0"/>
              </a:rPr>
              <a:t>4</a:t>
            </a:r>
          </a:p>
        </p:txBody>
      </p:sp>
      <p:sp>
        <p:nvSpPr>
          <p:cNvPr id="25732" name="Text Box 132"/>
          <p:cNvSpPr txBox="1">
            <a:spLocks noChangeArrowheads="1"/>
          </p:cNvSpPr>
          <p:nvPr/>
        </p:nvSpPr>
        <p:spPr bwMode="auto">
          <a:xfrm>
            <a:off x="7848600" y="2514600"/>
            <a:ext cx="2667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sz="1200">
                <a:latin typeface="Tahoma" panose="020B0604030504040204" pitchFamily="34" charset="0"/>
              </a:rPr>
              <a:t>2</a:t>
            </a:r>
          </a:p>
        </p:txBody>
      </p:sp>
      <p:sp>
        <p:nvSpPr>
          <p:cNvPr id="25733" name="Text Box 133"/>
          <p:cNvSpPr txBox="1">
            <a:spLocks noChangeArrowheads="1"/>
          </p:cNvSpPr>
          <p:nvPr/>
        </p:nvSpPr>
        <p:spPr bwMode="auto">
          <a:xfrm>
            <a:off x="7543800" y="2895600"/>
            <a:ext cx="2667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sz="1200">
                <a:latin typeface="Tahoma" panose="020B0604030504040204" pitchFamily="34" charset="0"/>
              </a:rPr>
              <a:t>1</a:t>
            </a:r>
          </a:p>
        </p:txBody>
      </p:sp>
      <p:sp>
        <p:nvSpPr>
          <p:cNvPr id="25734" name="Text Box 134"/>
          <p:cNvSpPr txBox="1">
            <a:spLocks noChangeArrowheads="1"/>
          </p:cNvSpPr>
          <p:nvPr/>
        </p:nvSpPr>
        <p:spPr bwMode="auto">
          <a:xfrm>
            <a:off x="6324600" y="2514600"/>
            <a:ext cx="2667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sz="1200">
                <a:latin typeface="Tahoma" panose="020B0604030504040204" pitchFamily="34" charset="0"/>
              </a:rPr>
              <a:t>3</a:t>
            </a:r>
          </a:p>
        </p:txBody>
      </p:sp>
      <p:sp>
        <p:nvSpPr>
          <p:cNvPr id="25735" name="Text Box 135"/>
          <p:cNvSpPr txBox="1">
            <a:spLocks noChangeArrowheads="1"/>
          </p:cNvSpPr>
          <p:nvPr/>
        </p:nvSpPr>
        <p:spPr bwMode="auto">
          <a:xfrm>
            <a:off x="6629400" y="3505200"/>
            <a:ext cx="2667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sz="1200">
                <a:latin typeface="Tahoma" panose="020B0604030504040204" pitchFamily="34" charset="0"/>
              </a:rPr>
              <a:t>4</a:t>
            </a:r>
          </a:p>
        </p:txBody>
      </p:sp>
      <p:sp>
        <p:nvSpPr>
          <p:cNvPr id="2" name="Slide Number Placeholder 1"/>
          <p:cNvSpPr>
            <a:spLocks noGrp="1"/>
          </p:cNvSpPr>
          <p:nvPr>
            <p:ph type="sldNum" sz="quarter" idx="12"/>
          </p:nvPr>
        </p:nvSpPr>
        <p:spPr/>
        <p:txBody>
          <a:bodyPr/>
          <a:lstStyle/>
          <a:p>
            <a:fld id="{6D22F896-40B5-4ADD-8801-0D06FADFA095}" type="slidenum">
              <a:rPr lang="en-US" smtClean="0"/>
              <a:t>56</a:t>
            </a:fld>
            <a:endParaRPr lang="en-US" dirty="0"/>
          </a:p>
        </p:txBody>
      </p:sp>
    </p:spTree>
    <p:extLst>
      <p:ext uri="{BB962C8B-B14F-4D97-AF65-F5344CB8AC3E}">
        <p14:creationId xmlns:p14="http://schemas.microsoft.com/office/powerpoint/2010/main" val="426794551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nodeType="clickEffect">
                                  <p:stCondLst>
                                    <p:cond delay="0"/>
                                  </p:stCondLst>
                                  <p:childTnLst>
                                    <p:set>
                                      <p:cBhvr>
                                        <p:cTn id="6" dur="1" fill="hold">
                                          <p:stCondLst>
                                            <p:cond delay="0"/>
                                          </p:stCondLst>
                                        </p:cTn>
                                        <p:tgtEl>
                                          <p:spTgt spid="25724"/>
                                        </p:tgtEl>
                                        <p:attrNameLst>
                                          <p:attrName>style.visibility</p:attrName>
                                        </p:attrNameLst>
                                      </p:cBhvr>
                                      <p:to>
                                        <p:strVal val="visible"/>
                                      </p:to>
                                    </p:set>
                                    <p:anim calcmode="lin" valueType="num">
                                      <p:cBhvr additive="base">
                                        <p:cTn id="7" dur="500" fill="hold"/>
                                        <p:tgtEl>
                                          <p:spTgt spid="25724"/>
                                        </p:tgtEl>
                                        <p:attrNameLst>
                                          <p:attrName>ppt_x</p:attrName>
                                        </p:attrNameLst>
                                      </p:cBhvr>
                                      <p:tavLst>
                                        <p:tav tm="0">
                                          <p:val>
                                            <p:strVal val="1+#ppt_w/2"/>
                                          </p:val>
                                        </p:tav>
                                        <p:tav tm="100000">
                                          <p:val>
                                            <p:strVal val="#ppt_x"/>
                                          </p:val>
                                        </p:tav>
                                      </p:tavLst>
                                    </p:anim>
                                    <p:anim calcmode="lin" valueType="num">
                                      <p:cBhvr additive="base">
                                        <p:cTn id="8" dur="500" fill="hold"/>
                                        <p:tgtEl>
                                          <p:spTgt spid="25724"/>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2" fill="hold" nodeType="clickEffect">
                                  <p:stCondLst>
                                    <p:cond delay="0"/>
                                  </p:stCondLst>
                                  <p:childTnLst>
                                    <p:set>
                                      <p:cBhvr>
                                        <p:cTn id="12" dur="1" fill="hold">
                                          <p:stCondLst>
                                            <p:cond delay="0"/>
                                          </p:stCondLst>
                                        </p:cTn>
                                        <p:tgtEl>
                                          <p:spTgt spid="25694"/>
                                        </p:tgtEl>
                                        <p:attrNameLst>
                                          <p:attrName>style.visibility</p:attrName>
                                        </p:attrNameLst>
                                      </p:cBhvr>
                                      <p:to>
                                        <p:strVal val="visible"/>
                                      </p:to>
                                    </p:set>
                                    <p:anim calcmode="lin" valueType="num">
                                      <p:cBhvr additive="base">
                                        <p:cTn id="13" dur="1000" fill="hold"/>
                                        <p:tgtEl>
                                          <p:spTgt spid="25694"/>
                                        </p:tgtEl>
                                        <p:attrNameLst>
                                          <p:attrName>ppt_x</p:attrName>
                                        </p:attrNameLst>
                                      </p:cBhvr>
                                      <p:tavLst>
                                        <p:tav tm="0">
                                          <p:val>
                                            <p:strVal val="1+#ppt_w/2"/>
                                          </p:val>
                                        </p:tav>
                                        <p:tav tm="100000">
                                          <p:val>
                                            <p:strVal val="#ppt_x"/>
                                          </p:val>
                                        </p:tav>
                                      </p:tavLst>
                                    </p:anim>
                                    <p:anim calcmode="lin" valueType="num">
                                      <p:cBhvr additive="base">
                                        <p:cTn id="14" dur="1000" fill="hold"/>
                                        <p:tgtEl>
                                          <p:spTgt spid="25694"/>
                                        </p:tgtEl>
                                        <p:attrNameLst>
                                          <p:attrName>ppt_y</p:attrName>
                                        </p:attrNameLst>
                                      </p:cBhvr>
                                      <p:tavLst>
                                        <p:tav tm="0">
                                          <p:val>
                                            <p:strVal val="#ppt_y"/>
                                          </p:val>
                                        </p:tav>
                                        <p:tav tm="100000">
                                          <p:val>
                                            <p:strVal val="#ppt_y"/>
                                          </p:val>
                                        </p:tav>
                                      </p:tavLst>
                                    </p:anim>
                                  </p:childTnLst>
                                </p:cTn>
                              </p:par>
                              <p:par>
                                <p:cTn id="15" presetID="2" presetClass="entr" presetSubtype="2" fill="hold" nodeType="withEffect">
                                  <p:stCondLst>
                                    <p:cond delay="0"/>
                                  </p:stCondLst>
                                  <p:childTnLst>
                                    <p:set>
                                      <p:cBhvr>
                                        <p:cTn id="16" dur="1" fill="hold">
                                          <p:stCondLst>
                                            <p:cond delay="0"/>
                                          </p:stCondLst>
                                        </p:cTn>
                                        <p:tgtEl>
                                          <p:spTgt spid="25708"/>
                                        </p:tgtEl>
                                        <p:attrNameLst>
                                          <p:attrName>style.visibility</p:attrName>
                                        </p:attrNameLst>
                                      </p:cBhvr>
                                      <p:to>
                                        <p:strVal val="visible"/>
                                      </p:to>
                                    </p:set>
                                    <p:anim calcmode="lin" valueType="num">
                                      <p:cBhvr additive="base">
                                        <p:cTn id="17" dur="1000" fill="hold"/>
                                        <p:tgtEl>
                                          <p:spTgt spid="25708"/>
                                        </p:tgtEl>
                                        <p:attrNameLst>
                                          <p:attrName>ppt_x</p:attrName>
                                        </p:attrNameLst>
                                      </p:cBhvr>
                                      <p:tavLst>
                                        <p:tav tm="0">
                                          <p:val>
                                            <p:strVal val="1+#ppt_w/2"/>
                                          </p:val>
                                        </p:tav>
                                        <p:tav tm="100000">
                                          <p:val>
                                            <p:strVal val="#ppt_x"/>
                                          </p:val>
                                        </p:tav>
                                      </p:tavLst>
                                    </p:anim>
                                    <p:anim calcmode="lin" valueType="num">
                                      <p:cBhvr additive="base">
                                        <p:cTn id="18" dur="1000" fill="hold"/>
                                        <p:tgtEl>
                                          <p:spTgt spid="25708"/>
                                        </p:tgtEl>
                                        <p:attrNameLst>
                                          <p:attrName>ppt_y</p:attrName>
                                        </p:attrNameLst>
                                      </p:cBhvr>
                                      <p:tavLst>
                                        <p:tav tm="0">
                                          <p:val>
                                            <p:strVal val="#ppt_y"/>
                                          </p:val>
                                        </p:tav>
                                        <p:tav tm="100000">
                                          <p:val>
                                            <p:strVal val="#ppt_y"/>
                                          </p:val>
                                        </p:tav>
                                      </p:tavLst>
                                    </p:anim>
                                  </p:childTnLst>
                                </p:cTn>
                              </p:par>
                              <p:par>
                                <p:cTn id="19" presetID="2" presetClass="entr" presetSubtype="2" fill="hold" nodeType="withEffect">
                                  <p:stCondLst>
                                    <p:cond delay="0"/>
                                  </p:stCondLst>
                                  <p:childTnLst>
                                    <p:set>
                                      <p:cBhvr>
                                        <p:cTn id="20" dur="1" fill="hold">
                                          <p:stCondLst>
                                            <p:cond delay="0"/>
                                          </p:stCondLst>
                                        </p:cTn>
                                        <p:tgtEl>
                                          <p:spTgt spid="25709"/>
                                        </p:tgtEl>
                                        <p:attrNameLst>
                                          <p:attrName>style.visibility</p:attrName>
                                        </p:attrNameLst>
                                      </p:cBhvr>
                                      <p:to>
                                        <p:strVal val="visible"/>
                                      </p:to>
                                    </p:set>
                                    <p:anim calcmode="lin" valueType="num">
                                      <p:cBhvr additive="base">
                                        <p:cTn id="21" dur="1000" fill="hold"/>
                                        <p:tgtEl>
                                          <p:spTgt spid="25709"/>
                                        </p:tgtEl>
                                        <p:attrNameLst>
                                          <p:attrName>ppt_x</p:attrName>
                                        </p:attrNameLst>
                                      </p:cBhvr>
                                      <p:tavLst>
                                        <p:tav tm="0">
                                          <p:val>
                                            <p:strVal val="1+#ppt_w/2"/>
                                          </p:val>
                                        </p:tav>
                                        <p:tav tm="100000">
                                          <p:val>
                                            <p:strVal val="#ppt_x"/>
                                          </p:val>
                                        </p:tav>
                                      </p:tavLst>
                                    </p:anim>
                                    <p:anim calcmode="lin" valueType="num">
                                      <p:cBhvr additive="base">
                                        <p:cTn id="22" dur="1000" fill="hold"/>
                                        <p:tgtEl>
                                          <p:spTgt spid="25709"/>
                                        </p:tgtEl>
                                        <p:attrNameLst>
                                          <p:attrName>ppt_y</p:attrName>
                                        </p:attrNameLst>
                                      </p:cBhvr>
                                      <p:tavLst>
                                        <p:tav tm="0">
                                          <p:val>
                                            <p:strVal val="#ppt_y"/>
                                          </p:val>
                                        </p:tav>
                                        <p:tav tm="100000">
                                          <p:val>
                                            <p:strVal val="#ppt_y"/>
                                          </p:val>
                                        </p:tav>
                                      </p:tavLst>
                                    </p:anim>
                                  </p:childTnLst>
                                </p:cTn>
                              </p:par>
                              <p:par>
                                <p:cTn id="23" presetID="2" presetClass="entr" presetSubtype="2" fill="hold" nodeType="withEffect">
                                  <p:stCondLst>
                                    <p:cond delay="0"/>
                                  </p:stCondLst>
                                  <p:childTnLst>
                                    <p:set>
                                      <p:cBhvr>
                                        <p:cTn id="24" dur="1" fill="hold">
                                          <p:stCondLst>
                                            <p:cond delay="0"/>
                                          </p:stCondLst>
                                        </p:cTn>
                                        <p:tgtEl>
                                          <p:spTgt spid="25713"/>
                                        </p:tgtEl>
                                        <p:attrNameLst>
                                          <p:attrName>style.visibility</p:attrName>
                                        </p:attrNameLst>
                                      </p:cBhvr>
                                      <p:to>
                                        <p:strVal val="visible"/>
                                      </p:to>
                                    </p:set>
                                    <p:anim calcmode="lin" valueType="num">
                                      <p:cBhvr additive="base">
                                        <p:cTn id="25" dur="1000" fill="hold"/>
                                        <p:tgtEl>
                                          <p:spTgt spid="25713"/>
                                        </p:tgtEl>
                                        <p:attrNameLst>
                                          <p:attrName>ppt_x</p:attrName>
                                        </p:attrNameLst>
                                      </p:cBhvr>
                                      <p:tavLst>
                                        <p:tav tm="0">
                                          <p:val>
                                            <p:strVal val="1+#ppt_w/2"/>
                                          </p:val>
                                        </p:tav>
                                        <p:tav tm="100000">
                                          <p:val>
                                            <p:strVal val="#ppt_x"/>
                                          </p:val>
                                        </p:tav>
                                      </p:tavLst>
                                    </p:anim>
                                    <p:anim calcmode="lin" valueType="num">
                                      <p:cBhvr additive="base">
                                        <p:cTn id="26" dur="1000" fill="hold"/>
                                        <p:tgtEl>
                                          <p:spTgt spid="25713"/>
                                        </p:tgtEl>
                                        <p:attrNameLst>
                                          <p:attrName>ppt_y</p:attrName>
                                        </p:attrNameLst>
                                      </p:cBhvr>
                                      <p:tavLst>
                                        <p:tav tm="0">
                                          <p:val>
                                            <p:strVal val="#ppt_y"/>
                                          </p:val>
                                        </p:tav>
                                        <p:tav tm="100000">
                                          <p:val>
                                            <p:strVal val="#ppt_y"/>
                                          </p:val>
                                        </p:tav>
                                      </p:tavLst>
                                    </p:anim>
                                  </p:childTnLst>
                                </p:cTn>
                              </p:par>
                              <p:par>
                                <p:cTn id="27" presetID="2" presetClass="entr" presetSubtype="2" fill="hold" nodeType="withEffect">
                                  <p:stCondLst>
                                    <p:cond delay="0"/>
                                  </p:stCondLst>
                                  <p:childTnLst>
                                    <p:set>
                                      <p:cBhvr>
                                        <p:cTn id="28" dur="1" fill="hold">
                                          <p:stCondLst>
                                            <p:cond delay="0"/>
                                          </p:stCondLst>
                                        </p:cTn>
                                        <p:tgtEl>
                                          <p:spTgt spid="25714"/>
                                        </p:tgtEl>
                                        <p:attrNameLst>
                                          <p:attrName>style.visibility</p:attrName>
                                        </p:attrNameLst>
                                      </p:cBhvr>
                                      <p:to>
                                        <p:strVal val="visible"/>
                                      </p:to>
                                    </p:set>
                                    <p:anim calcmode="lin" valueType="num">
                                      <p:cBhvr additive="base">
                                        <p:cTn id="29" dur="1000" fill="hold"/>
                                        <p:tgtEl>
                                          <p:spTgt spid="25714"/>
                                        </p:tgtEl>
                                        <p:attrNameLst>
                                          <p:attrName>ppt_x</p:attrName>
                                        </p:attrNameLst>
                                      </p:cBhvr>
                                      <p:tavLst>
                                        <p:tav tm="0">
                                          <p:val>
                                            <p:strVal val="1+#ppt_w/2"/>
                                          </p:val>
                                        </p:tav>
                                        <p:tav tm="100000">
                                          <p:val>
                                            <p:strVal val="#ppt_x"/>
                                          </p:val>
                                        </p:tav>
                                      </p:tavLst>
                                    </p:anim>
                                    <p:anim calcmode="lin" valueType="num">
                                      <p:cBhvr additive="base">
                                        <p:cTn id="30" dur="1000" fill="hold"/>
                                        <p:tgtEl>
                                          <p:spTgt spid="25714"/>
                                        </p:tgtEl>
                                        <p:attrNameLst>
                                          <p:attrName>ppt_y</p:attrName>
                                        </p:attrNameLst>
                                      </p:cBhvr>
                                      <p:tavLst>
                                        <p:tav tm="0">
                                          <p:val>
                                            <p:strVal val="#ppt_y"/>
                                          </p:val>
                                        </p:tav>
                                        <p:tav tm="100000">
                                          <p:val>
                                            <p:strVal val="#ppt_y"/>
                                          </p:val>
                                        </p:tav>
                                      </p:tavLst>
                                    </p:anim>
                                  </p:childTnLst>
                                </p:cTn>
                              </p:par>
                              <p:par>
                                <p:cTn id="31" presetID="2" presetClass="entr" presetSubtype="2" fill="hold" nodeType="withEffect">
                                  <p:stCondLst>
                                    <p:cond delay="0"/>
                                  </p:stCondLst>
                                  <p:childTnLst>
                                    <p:set>
                                      <p:cBhvr>
                                        <p:cTn id="32" dur="1" fill="hold">
                                          <p:stCondLst>
                                            <p:cond delay="0"/>
                                          </p:stCondLst>
                                        </p:cTn>
                                        <p:tgtEl>
                                          <p:spTgt spid="25715"/>
                                        </p:tgtEl>
                                        <p:attrNameLst>
                                          <p:attrName>style.visibility</p:attrName>
                                        </p:attrNameLst>
                                      </p:cBhvr>
                                      <p:to>
                                        <p:strVal val="visible"/>
                                      </p:to>
                                    </p:set>
                                    <p:anim calcmode="lin" valueType="num">
                                      <p:cBhvr additive="base">
                                        <p:cTn id="33" dur="1000" fill="hold"/>
                                        <p:tgtEl>
                                          <p:spTgt spid="25715"/>
                                        </p:tgtEl>
                                        <p:attrNameLst>
                                          <p:attrName>ppt_x</p:attrName>
                                        </p:attrNameLst>
                                      </p:cBhvr>
                                      <p:tavLst>
                                        <p:tav tm="0">
                                          <p:val>
                                            <p:strVal val="1+#ppt_w/2"/>
                                          </p:val>
                                        </p:tav>
                                        <p:tav tm="100000">
                                          <p:val>
                                            <p:strVal val="#ppt_x"/>
                                          </p:val>
                                        </p:tav>
                                      </p:tavLst>
                                    </p:anim>
                                    <p:anim calcmode="lin" valueType="num">
                                      <p:cBhvr additive="base">
                                        <p:cTn id="34" dur="1000" fill="hold"/>
                                        <p:tgtEl>
                                          <p:spTgt spid="25715"/>
                                        </p:tgtEl>
                                        <p:attrNameLst>
                                          <p:attrName>ppt_y</p:attrName>
                                        </p:attrNameLst>
                                      </p:cBhvr>
                                      <p:tavLst>
                                        <p:tav tm="0">
                                          <p:val>
                                            <p:strVal val="#ppt_y"/>
                                          </p:val>
                                        </p:tav>
                                        <p:tav tm="100000">
                                          <p:val>
                                            <p:strVal val="#ppt_y"/>
                                          </p:val>
                                        </p:tav>
                                      </p:tavLst>
                                    </p:anim>
                                  </p:childTnLst>
                                </p:cTn>
                              </p:par>
                              <p:par>
                                <p:cTn id="35" presetID="2" presetClass="entr" presetSubtype="2" fill="hold" grpId="0" nodeType="withEffect">
                                  <p:stCondLst>
                                    <p:cond delay="0"/>
                                  </p:stCondLst>
                                  <p:childTnLst>
                                    <p:set>
                                      <p:cBhvr>
                                        <p:cTn id="36" dur="1" fill="hold">
                                          <p:stCondLst>
                                            <p:cond delay="0"/>
                                          </p:stCondLst>
                                        </p:cTn>
                                        <p:tgtEl>
                                          <p:spTgt spid="25718"/>
                                        </p:tgtEl>
                                        <p:attrNameLst>
                                          <p:attrName>style.visibility</p:attrName>
                                        </p:attrNameLst>
                                      </p:cBhvr>
                                      <p:to>
                                        <p:strVal val="visible"/>
                                      </p:to>
                                    </p:set>
                                    <p:anim calcmode="lin" valueType="num">
                                      <p:cBhvr additive="base">
                                        <p:cTn id="37" dur="1000" fill="hold"/>
                                        <p:tgtEl>
                                          <p:spTgt spid="25718"/>
                                        </p:tgtEl>
                                        <p:attrNameLst>
                                          <p:attrName>ppt_x</p:attrName>
                                        </p:attrNameLst>
                                      </p:cBhvr>
                                      <p:tavLst>
                                        <p:tav tm="0">
                                          <p:val>
                                            <p:strVal val="1+#ppt_w/2"/>
                                          </p:val>
                                        </p:tav>
                                        <p:tav tm="100000">
                                          <p:val>
                                            <p:strVal val="#ppt_x"/>
                                          </p:val>
                                        </p:tav>
                                      </p:tavLst>
                                    </p:anim>
                                    <p:anim calcmode="lin" valueType="num">
                                      <p:cBhvr additive="base">
                                        <p:cTn id="38" dur="1000" fill="hold"/>
                                        <p:tgtEl>
                                          <p:spTgt spid="25718"/>
                                        </p:tgtEl>
                                        <p:attrNameLst>
                                          <p:attrName>ppt_y</p:attrName>
                                        </p:attrNameLst>
                                      </p:cBhvr>
                                      <p:tavLst>
                                        <p:tav tm="0">
                                          <p:val>
                                            <p:strVal val="#ppt_y"/>
                                          </p:val>
                                        </p:tav>
                                        <p:tav tm="100000">
                                          <p:val>
                                            <p:strVal val="#ppt_y"/>
                                          </p:val>
                                        </p:tav>
                                      </p:tavLst>
                                    </p:anim>
                                  </p:childTnLst>
                                </p:cTn>
                              </p:par>
                              <p:par>
                                <p:cTn id="39" presetID="2" presetClass="entr" presetSubtype="2" fill="hold" grpId="0" nodeType="withEffect">
                                  <p:stCondLst>
                                    <p:cond delay="0"/>
                                  </p:stCondLst>
                                  <p:childTnLst>
                                    <p:set>
                                      <p:cBhvr>
                                        <p:cTn id="40" dur="1" fill="hold">
                                          <p:stCondLst>
                                            <p:cond delay="0"/>
                                          </p:stCondLst>
                                        </p:cTn>
                                        <p:tgtEl>
                                          <p:spTgt spid="25719"/>
                                        </p:tgtEl>
                                        <p:attrNameLst>
                                          <p:attrName>style.visibility</p:attrName>
                                        </p:attrNameLst>
                                      </p:cBhvr>
                                      <p:to>
                                        <p:strVal val="visible"/>
                                      </p:to>
                                    </p:set>
                                    <p:anim calcmode="lin" valueType="num">
                                      <p:cBhvr additive="base">
                                        <p:cTn id="41" dur="1000" fill="hold"/>
                                        <p:tgtEl>
                                          <p:spTgt spid="25719"/>
                                        </p:tgtEl>
                                        <p:attrNameLst>
                                          <p:attrName>ppt_x</p:attrName>
                                        </p:attrNameLst>
                                      </p:cBhvr>
                                      <p:tavLst>
                                        <p:tav tm="0">
                                          <p:val>
                                            <p:strVal val="1+#ppt_w/2"/>
                                          </p:val>
                                        </p:tav>
                                        <p:tav tm="100000">
                                          <p:val>
                                            <p:strVal val="#ppt_x"/>
                                          </p:val>
                                        </p:tav>
                                      </p:tavLst>
                                    </p:anim>
                                    <p:anim calcmode="lin" valueType="num">
                                      <p:cBhvr additive="base">
                                        <p:cTn id="42" dur="1000" fill="hold"/>
                                        <p:tgtEl>
                                          <p:spTgt spid="25719"/>
                                        </p:tgtEl>
                                        <p:attrNameLst>
                                          <p:attrName>ppt_y</p:attrName>
                                        </p:attrNameLst>
                                      </p:cBhvr>
                                      <p:tavLst>
                                        <p:tav tm="0">
                                          <p:val>
                                            <p:strVal val="#ppt_y"/>
                                          </p:val>
                                        </p:tav>
                                        <p:tav tm="100000">
                                          <p:val>
                                            <p:strVal val="#ppt_y"/>
                                          </p:val>
                                        </p:tav>
                                      </p:tavLst>
                                    </p:anim>
                                  </p:childTnLst>
                                </p:cTn>
                              </p:par>
                              <p:par>
                                <p:cTn id="43" presetID="2" presetClass="entr" presetSubtype="2" fill="hold" grpId="0" nodeType="withEffect">
                                  <p:stCondLst>
                                    <p:cond delay="0"/>
                                  </p:stCondLst>
                                  <p:childTnLst>
                                    <p:set>
                                      <p:cBhvr>
                                        <p:cTn id="44" dur="1" fill="hold">
                                          <p:stCondLst>
                                            <p:cond delay="0"/>
                                          </p:stCondLst>
                                        </p:cTn>
                                        <p:tgtEl>
                                          <p:spTgt spid="25727"/>
                                        </p:tgtEl>
                                        <p:attrNameLst>
                                          <p:attrName>style.visibility</p:attrName>
                                        </p:attrNameLst>
                                      </p:cBhvr>
                                      <p:to>
                                        <p:strVal val="visible"/>
                                      </p:to>
                                    </p:set>
                                    <p:anim calcmode="lin" valueType="num">
                                      <p:cBhvr additive="base">
                                        <p:cTn id="45" dur="1000" fill="hold"/>
                                        <p:tgtEl>
                                          <p:spTgt spid="25727"/>
                                        </p:tgtEl>
                                        <p:attrNameLst>
                                          <p:attrName>ppt_x</p:attrName>
                                        </p:attrNameLst>
                                      </p:cBhvr>
                                      <p:tavLst>
                                        <p:tav tm="0">
                                          <p:val>
                                            <p:strVal val="1+#ppt_w/2"/>
                                          </p:val>
                                        </p:tav>
                                        <p:tav tm="100000">
                                          <p:val>
                                            <p:strVal val="#ppt_x"/>
                                          </p:val>
                                        </p:tav>
                                      </p:tavLst>
                                    </p:anim>
                                    <p:anim calcmode="lin" valueType="num">
                                      <p:cBhvr additive="base">
                                        <p:cTn id="46" dur="1000" fill="hold"/>
                                        <p:tgtEl>
                                          <p:spTgt spid="25727"/>
                                        </p:tgtEl>
                                        <p:attrNameLst>
                                          <p:attrName>ppt_y</p:attrName>
                                        </p:attrNameLst>
                                      </p:cBhvr>
                                      <p:tavLst>
                                        <p:tav tm="0">
                                          <p:val>
                                            <p:strVal val="#ppt_y"/>
                                          </p:val>
                                        </p:tav>
                                        <p:tav tm="100000">
                                          <p:val>
                                            <p:strVal val="#ppt_y"/>
                                          </p:val>
                                        </p:tav>
                                      </p:tavLst>
                                    </p:anim>
                                  </p:childTnLst>
                                </p:cTn>
                              </p:par>
                              <p:par>
                                <p:cTn id="47" presetID="2" presetClass="entr" presetSubtype="2" fill="hold" grpId="0" nodeType="withEffect">
                                  <p:stCondLst>
                                    <p:cond delay="0"/>
                                  </p:stCondLst>
                                  <p:childTnLst>
                                    <p:set>
                                      <p:cBhvr>
                                        <p:cTn id="48" dur="1" fill="hold">
                                          <p:stCondLst>
                                            <p:cond delay="0"/>
                                          </p:stCondLst>
                                        </p:cTn>
                                        <p:tgtEl>
                                          <p:spTgt spid="25732"/>
                                        </p:tgtEl>
                                        <p:attrNameLst>
                                          <p:attrName>style.visibility</p:attrName>
                                        </p:attrNameLst>
                                      </p:cBhvr>
                                      <p:to>
                                        <p:strVal val="visible"/>
                                      </p:to>
                                    </p:set>
                                    <p:anim calcmode="lin" valueType="num">
                                      <p:cBhvr additive="base">
                                        <p:cTn id="49" dur="1000" fill="hold"/>
                                        <p:tgtEl>
                                          <p:spTgt spid="25732"/>
                                        </p:tgtEl>
                                        <p:attrNameLst>
                                          <p:attrName>ppt_x</p:attrName>
                                        </p:attrNameLst>
                                      </p:cBhvr>
                                      <p:tavLst>
                                        <p:tav tm="0">
                                          <p:val>
                                            <p:strVal val="1+#ppt_w/2"/>
                                          </p:val>
                                        </p:tav>
                                        <p:tav tm="100000">
                                          <p:val>
                                            <p:strVal val="#ppt_x"/>
                                          </p:val>
                                        </p:tav>
                                      </p:tavLst>
                                    </p:anim>
                                    <p:anim calcmode="lin" valueType="num">
                                      <p:cBhvr additive="base">
                                        <p:cTn id="50" dur="1000" fill="hold"/>
                                        <p:tgtEl>
                                          <p:spTgt spid="25732"/>
                                        </p:tgtEl>
                                        <p:attrNameLst>
                                          <p:attrName>ppt_y</p:attrName>
                                        </p:attrNameLst>
                                      </p:cBhvr>
                                      <p:tavLst>
                                        <p:tav tm="0">
                                          <p:val>
                                            <p:strVal val="#ppt_y"/>
                                          </p:val>
                                        </p:tav>
                                        <p:tav tm="100000">
                                          <p:val>
                                            <p:strVal val="#ppt_y"/>
                                          </p:val>
                                        </p:tav>
                                      </p:tavLst>
                                    </p:anim>
                                  </p:childTnLst>
                                </p:cTn>
                              </p:par>
                              <p:par>
                                <p:cTn id="51" presetID="2" presetClass="entr" presetSubtype="2" fill="hold" grpId="0" nodeType="withEffect">
                                  <p:stCondLst>
                                    <p:cond delay="0"/>
                                  </p:stCondLst>
                                  <p:childTnLst>
                                    <p:set>
                                      <p:cBhvr>
                                        <p:cTn id="52" dur="1" fill="hold">
                                          <p:stCondLst>
                                            <p:cond delay="0"/>
                                          </p:stCondLst>
                                        </p:cTn>
                                        <p:tgtEl>
                                          <p:spTgt spid="25733"/>
                                        </p:tgtEl>
                                        <p:attrNameLst>
                                          <p:attrName>style.visibility</p:attrName>
                                        </p:attrNameLst>
                                      </p:cBhvr>
                                      <p:to>
                                        <p:strVal val="visible"/>
                                      </p:to>
                                    </p:set>
                                    <p:anim calcmode="lin" valueType="num">
                                      <p:cBhvr additive="base">
                                        <p:cTn id="53" dur="1000" fill="hold"/>
                                        <p:tgtEl>
                                          <p:spTgt spid="25733"/>
                                        </p:tgtEl>
                                        <p:attrNameLst>
                                          <p:attrName>ppt_x</p:attrName>
                                        </p:attrNameLst>
                                      </p:cBhvr>
                                      <p:tavLst>
                                        <p:tav tm="0">
                                          <p:val>
                                            <p:strVal val="1+#ppt_w/2"/>
                                          </p:val>
                                        </p:tav>
                                        <p:tav tm="100000">
                                          <p:val>
                                            <p:strVal val="#ppt_x"/>
                                          </p:val>
                                        </p:tav>
                                      </p:tavLst>
                                    </p:anim>
                                    <p:anim calcmode="lin" valueType="num">
                                      <p:cBhvr additive="base">
                                        <p:cTn id="54" dur="1000" fill="hold"/>
                                        <p:tgtEl>
                                          <p:spTgt spid="25733"/>
                                        </p:tgtEl>
                                        <p:attrNameLst>
                                          <p:attrName>ppt_y</p:attrName>
                                        </p:attrNameLst>
                                      </p:cBhvr>
                                      <p:tavLst>
                                        <p:tav tm="0">
                                          <p:val>
                                            <p:strVal val="#ppt_y"/>
                                          </p:val>
                                        </p:tav>
                                        <p:tav tm="100000">
                                          <p:val>
                                            <p:strVal val="#ppt_y"/>
                                          </p:val>
                                        </p:tav>
                                      </p:tavLst>
                                    </p:anim>
                                  </p:childTnLst>
                                </p:cTn>
                              </p:par>
                              <p:par>
                                <p:cTn id="55" presetID="2" presetClass="entr" presetSubtype="2" fill="hold" grpId="0" nodeType="withEffect">
                                  <p:stCondLst>
                                    <p:cond delay="0"/>
                                  </p:stCondLst>
                                  <p:childTnLst>
                                    <p:set>
                                      <p:cBhvr>
                                        <p:cTn id="56" dur="1" fill="hold">
                                          <p:stCondLst>
                                            <p:cond delay="0"/>
                                          </p:stCondLst>
                                        </p:cTn>
                                        <p:tgtEl>
                                          <p:spTgt spid="25734"/>
                                        </p:tgtEl>
                                        <p:attrNameLst>
                                          <p:attrName>style.visibility</p:attrName>
                                        </p:attrNameLst>
                                      </p:cBhvr>
                                      <p:to>
                                        <p:strVal val="visible"/>
                                      </p:to>
                                    </p:set>
                                    <p:anim calcmode="lin" valueType="num">
                                      <p:cBhvr additive="base">
                                        <p:cTn id="57" dur="1000" fill="hold"/>
                                        <p:tgtEl>
                                          <p:spTgt spid="25734"/>
                                        </p:tgtEl>
                                        <p:attrNameLst>
                                          <p:attrName>ppt_x</p:attrName>
                                        </p:attrNameLst>
                                      </p:cBhvr>
                                      <p:tavLst>
                                        <p:tav tm="0">
                                          <p:val>
                                            <p:strVal val="1+#ppt_w/2"/>
                                          </p:val>
                                        </p:tav>
                                        <p:tav tm="100000">
                                          <p:val>
                                            <p:strVal val="#ppt_x"/>
                                          </p:val>
                                        </p:tav>
                                      </p:tavLst>
                                    </p:anim>
                                    <p:anim calcmode="lin" valueType="num">
                                      <p:cBhvr additive="base">
                                        <p:cTn id="58" dur="1000" fill="hold"/>
                                        <p:tgtEl>
                                          <p:spTgt spid="25734"/>
                                        </p:tgtEl>
                                        <p:attrNameLst>
                                          <p:attrName>ppt_y</p:attrName>
                                        </p:attrNameLst>
                                      </p:cBhvr>
                                      <p:tavLst>
                                        <p:tav tm="0">
                                          <p:val>
                                            <p:strVal val="#ppt_y"/>
                                          </p:val>
                                        </p:tav>
                                        <p:tav tm="100000">
                                          <p:val>
                                            <p:strVal val="#ppt_y"/>
                                          </p:val>
                                        </p:tav>
                                      </p:tavLst>
                                    </p:anim>
                                  </p:childTnLst>
                                </p:cTn>
                              </p:par>
                              <p:par>
                                <p:cTn id="59" presetID="2" presetClass="entr" presetSubtype="2" fill="hold" grpId="0" nodeType="withEffect">
                                  <p:stCondLst>
                                    <p:cond delay="0"/>
                                  </p:stCondLst>
                                  <p:childTnLst>
                                    <p:set>
                                      <p:cBhvr>
                                        <p:cTn id="60" dur="1" fill="hold">
                                          <p:stCondLst>
                                            <p:cond delay="0"/>
                                          </p:stCondLst>
                                        </p:cTn>
                                        <p:tgtEl>
                                          <p:spTgt spid="25735"/>
                                        </p:tgtEl>
                                        <p:attrNameLst>
                                          <p:attrName>style.visibility</p:attrName>
                                        </p:attrNameLst>
                                      </p:cBhvr>
                                      <p:to>
                                        <p:strVal val="visible"/>
                                      </p:to>
                                    </p:set>
                                    <p:anim calcmode="lin" valueType="num">
                                      <p:cBhvr additive="base">
                                        <p:cTn id="61" dur="1000" fill="hold"/>
                                        <p:tgtEl>
                                          <p:spTgt spid="25735"/>
                                        </p:tgtEl>
                                        <p:attrNameLst>
                                          <p:attrName>ppt_x</p:attrName>
                                        </p:attrNameLst>
                                      </p:cBhvr>
                                      <p:tavLst>
                                        <p:tav tm="0">
                                          <p:val>
                                            <p:strVal val="1+#ppt_w/2"/>
                                          </p:val>
                                        </p:tav>
                                        <p:tav tm="100000">
                                          <p:val>
                                            <p:strVal val="#ppt_x"/>
                                          </p:val>
                                        </p:tav>
                                      </p:tavLst>
                                    </p:anim>
                                    <p:anim calcmode="lin" valueType="num">
                                      <p:cBhvr additive="base">
                                        <p:cTn id="62" dur="1000" fill="hold"/>
                                        <p:tgtEl>
                                          <p:spTgt spid="2573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718" grpId="0"/>
      <p:bldP spid="25719" grpId="0"/>
      <p:bldP spid="25727" grpId="0"/>
      <p:bldP spid="25732" grpId="0"/>
      <p:bldP spid="25733" grpId="0"/>
      <p:bldP spid="25734" grpId="0"/>
      <p:bldP spid="25735"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Factor Scores and Scales</a:t>
            </a:r>
            <a:endParaRPr lang="en-US" dirty="0"/>
          </a:p>
        </p:txBody>
      </p:sp>
      <p:sp>
        <p:nvSpPr>
          <p:cNvPr id="3" name="Content Placeholder 2"/>
          <p:cNvSpPr>
            <a:spLocks noGrp="1"/>
          </p:cNvSpPr>
          <p:nvPr>
            <p:ph idx="1"/>
          </p:nvPr>
        </p:nvSpPr>
        <p:spPr/>
        <p:txBody>
          <a:bodyPr>
            <a:normAutofit lnSpcReduction="10000"/>
          </a:bodyPr>
          <a:lstStyle/>
          <a:p>
            <a:r>
              <a:rPr lang="en-US" altLang="en-US" dirty="0"/>
              <a:t>Each object (e.g. each cancer survivor) gets a factor score for each factor. </a:t>
            </a:r>
          </a:p>
          <a:p>
            <a:r>
              <a:rPr lang="en-US" altLang="en-US" dirty="0"/>
              <a:t>Old data vs. New data</a:t>
            </a:r>
          </a:p>
          <a:p>
            <a:r>
              <a:rPr lang="en-US" altLang="en-US" dirty="0"/>
              <a:t>The factors themselves are variables</a:t>
            </a:r>
          </a:p>
          <a:p>
            <a:r>
              <a:rPr lang="en-US" altLang="en-US" dirty="0"/>
              <a:t>An individual’s score is weighted combination of scores on input variables</a:t>
            </a:r>
          </a:p>
          <a:p>
            <a:r>
              <a:rPr lang="en-US" altLang="en-US" dirty="0"/>
              <a:t>These weights are NOT the factor loadings!</a:t>
            </a:r>
          </a:p>
          <a:p>
            <a:r>
              <a:rPr lang="en-US" altLang="en-US" dirty="0"/>
              <a:t>Loadings and weights determined simultaneously so that there is no correlation between resulting factors.</a:t>
            </a:r>
          </a:p>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57</a:t>
            </a:fld>
            <a:endParaRPr lang="en-US" dirty="0"/>
          </a:p>
        </p:txBody>
      </p:sp>
    </p:spTree>
    <p:extLst>
      <p:ext uri="{BB962C8B-B14F-4D97-AF65-F5344CB8AC3E}">
        <p14:creationId xmlns:p14="http://schemas.microsoft.com/office/powerpoint/2010/main" val="3152499361"/>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Digital Footprint Index using PCA</a:t>
            </a:r>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2"/>
          </p:nvPr>
        </p:nvSpPr>
        <p:spPr/>
        <p:txBody>
          <a:bodyPr/>
          <a:lstStyle/>
          <a:p>
            <a:fld id="{6D22F896-40B5-4ADD-8801-0D06FADFA095}" type="slidenum">
              <a:rPr lang="en-US" smtClean="0"/>
              <a:t>58</a:t>
            </a:fld>
            <a:endParaRPr lang="en-US" dirty="0"/>
          </a:p>
        </p:txBody>
      </p:sp>
    </p:spTree>
    <p:extLst>
      <p:ext uri="{BB962C8B-B14F-4D97-AF65-F5344CB8AC3E}">
        <p14:creationId xmlns:p14="http://schemas.microsoft.com/office/powerpoint/2010/main" val="2042623310"/>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Feature Areas &amp; Functionalities</a:t>
            </a:r>
          </a:p>
        </p:txBody>
      </p:sp>
      <p:pic>
        <p:nvPicPr>
          <p:cNvPr id="5" name="Content Placeholder 4"/>
          <p:cNvPicPr>
            <a:picLocks noGrp="1" noChangeAspect="1"/>
          </p:cNvPicPr>
          <p:nvPr>
            <p:ph idx="1"/>
          </p:nvPr>
        </p:nvPicPr>
        <p:blipFill>
          <a:blip r:embed="rId2"/>
          <a:stretch>
            <a:fillRect/>
          </a:stretch>
        </p:blipFill>
        <p:spPr>
          <a:xfrm>
            <a:off x="403460" y="1986046"/>
            <a:ext cx="10167581" cy="4698277"/>
          </a:xfrm>
          <a:prstGeom prst="rect">
            <a:avLst/>
          </a:prstGeom>
        </p:spPr>
      </p:pic>
      <p:sp>
        <p:nvSpPr>
          <p:cNvPr id="4" name="Slide Number Placeholder 3"/>
          <p:cNvSpPr>
            <a:spLocks noGrp="1"/>
          </p:cNvSpPr>
          <p:nvPr>
            <p:ph type="sldNum" sz="quarter" idx="12"/>
          </p:nvPr>
        </p:nvSpPr>
        <p:spPr/>
        <p:txBody>
          <a:bodyPr/>
          <a:lstStyle/>
          <a:p>
            <a:fld id="{6D22F896-40B5-4ADD-8801-0D06FADFA095}" type="slidenum">
              <a:rPr lang="en-US" smtClean="0"/>
              <a:t>59</a:t>
            </a:fld>
            <a:endParaRPr lang="en-US" dirty="0"/>
          </a:p>
        </p:txBody>
      </p:sp>
    </p:spTree>
    <p:extLst>
      <p:ext uri="{BB962C8B-B14F-4D97-AF65-F5344CB8AC3E}">
        <p14:creationId xmlns:p14="http://schemas.microsoft.com/office/powerpoint/2010/main" val="24010200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Different Primary Research options…</a:t>
            </a:r>
            <a:endParaRPr lang="en-US" dirty="0"/>
          </a:p>
        </p:txBody>
      </p:sp>
      <p:sp>
        <p:nvSpPr>
          <p:cNvPr id="3" name="Content Placeholder 2"/>
          <p:cNvSpPr>
            <a:spLocks noGrp="1"/>
          </p:cNvSpPr>
          <p:nvPr>
            <p:ph idx="1"/>
          </p:nvPr>
        </p:nvSpPr>
        <p:spPr/>
        <p:txBody>
          <a:bodyPr/>
          <a:lstStyle/>
          <a:p>
            <a:r>
              <a:rPr lang="en-GB" dirty="0"/>
              <a:t>Questionnaires</a:t>
            </a:r>
          </a:p>
          <a:p>
            <a:r>
              <a:rPr lang="en-GB" dirty="0"/>
              <a:t>Interviews</a:t>
            </a:r>
          </a:p>
          <a:p>
            <a:r>
              <a:rPr lang="en-GB" dirty="0"/>
              <a:t>Focus Groups</a:t>
            </a:r>
          </a:p>
          <a:p>
            <a:r>
              <a:rPr lang="en-GB" dirty="0"/>
              <a:t>Field Notes, Videos, Recordings </a:t>
            </a:r>
            <a:r>
              <a:rPr lang="en-GB" dirty="0" err="1"/>
              <a:t>etc</a:t>
            </a:r>
            <a:endParaRPr lang="en-GB" dirty="0"/>
          </a:p>
          <a:p>
            <a:r>
              <a:rPr lang="en-GB" dirty="0"/>
              <a:t>Case </a:t>
            </a:r>
            <a:r>
              <a:rPr lang="en-GB" dirty="0" smtClean="0"/>
              <a:t>Studies</a:t>
            </a:r>
          </a:p>
          <a:p>
            <a:pPr marL="0" indent="0">
              <a:buNone/>
            </a:pPr>
            <a:r>
              <a:rPr lang="en-GB" dirty="0" smtClean="0">
                <a:hlinkClick r:id="rId3" action="ppaction://hlinksldjump"/>
              </a:rPr>
              <a:t>Back</a:t>
            </a:r>
            <a:r>
              <a:rPr lang="en-GB" dirty="0" smtClean="0"/>
              <a:t>	</a:t>
            </a:r>
          </a:p>
          <a:p>
            <a:endParaRPr lang="en-GB" dirty="0"/>
          </a:p>
          <a:p>
            <a:endParaRPr lang="en-GB" dirty="0"/>
          </a:p>
          <a:p>
            <a:pPr marL="0" indent="0">
              <a:buNone/>
            </a:pPr>
            <a:endParaRPr lang="en-US" dirty="0"/>
          </a:p>
        </p:txBody>
      </p:sp>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68749" y="5139937"/>
            <a:ext cx="3505200" cy="1559814"/>
          </a:xfrm>
          <a:prstGeom prst="rect">
            <a:avLst/>
          </a:prstGeom>
        </p:spPr>
      </p:pic>
      <p:sp>
        <p:nvSpPr>
          <p:cNvPr id="5" name="Right Brace 4"/>
          <p:cNvSpPr/>
          <p:nvPr/>
        </p:nvSpPr>
        <p:spPr>
          <a:xfrm>
            <a:off x="3542975" y="2336873"/>
            <a:ext cx="381000" cy="914400"/>
          </a:xfrm>
          <a:prstGeom prst="rightBrace">
            <a:avLst>
              <a:gd name="adj1" fmla="val 8333"/>
              <a:gd name="adj2" fmla="val 52198"/>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7" name="TextBox 6"/>
          <p:cNvSpPr txBox="1"/>
          <p:nvPr/>
        </p:nvSpPr>
        <p:spPr>
          <a:xfrm>
            <a:off x="3981141" y="2609407"/>
            <a:ext cx="2667000" cy="369332"/>
          </a:xfrm>
          <a:prstGeom prst="rect">
            <a:avLst/>
          </a:prstGeom>
          <a:ln/>
        </p:spPr>
        <p:style>
          <a:lnRef idx="2">
            <a:schemeClr val="dk1"/>
          </a:lnRef>
          <a:fillRef idx="1">
            <a:schemeClr val="lt1"/>
          </a:fillRef>
          <a:effectRef idx="0">
            <a:schemeClr val="dk1"/>
          </a:effectRef>
          <a:fontRef idx="minor">
            <a:schemeClr val="dk1"/>
          </a:fontRef>
        </p:style>
        <p:txBody>
          <a:bodyPr wrap="square" rtlCol="0">
            <a:spAutoFit/>
          </a:bodyPr>
          <a:lstStyle/>
          <a:p>
            <a:r>
              <a:rPr lang="en-GB" dirty="0" smtClean="0"/>
              <a:t>Two most common ones</a:t>
            </a:r>
            <a:endParaRPr lang="en-GB" dirty="0"/>
          </a:p>
        </p:txBody>
      </p:sp>
      <p:pic>
        <p:nvPicPr>
          <p:cNvPr id="8" name="Picture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34282" y="4413751"/>
            <a:ext cx="4020405" cy="2286000"/>
          </a:xfrm>
          <a:prstGeom prst="rect">
            <a:avLst/>
          </a:prstGeom>
        </p:spPr>
      </p:pic>
      <p:sp>
        <p:nvSpPr>
          <p:cNvPr id="9" name="Slide Number Placeholder 8"/>
          <p:cNvSpPr>
            <a:spLocks noGrp="1"/>
          </p:cNvSpPr>
          <p:nvPr>
            <p:ph type="sldNum" sz="quarter" idx="12"/>
          </p:nvPr>
        </p:nvSpPr>
        <p:spPr/>
        <p:txBody>
          <a:bodyPr/>
          <a:lstStyle/>
          <a:p>
            <a:fld id="{6D22F896-40B5-4ADD-8801-0D06FADFA095}" type="slidenum">
              <a:rPr lang="en-US" smtClean="0"/>
              <a:t>6</a:t>
            </a:fld>
            <a:endParaRPr lang="en-US" dirty="0"/>
          </a:p>
        </p:txBody>
      </p:sp>
    </p:spTree>
    <p:extLst>
      <p:ext uri="{BB962C8B-B14F-4D97-AF65-F5344CB8AC3E}">
        <p14:creationId xmlns:p14="http://schemas.microsoft.com/office/powerpoint/2010/main" val="3083835357"/>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11273810" y="6356972"/>
            <a:ext cx="918190" cy="501028"/>
          </a:xfrm>
        </p:spPr>
        <p:txBody>
          <a:bodyPr vert="horz" lIns="121920" tIns="60960" rIns="121920" bIns="60960" rtlCol="0" anchor="ctr"/>
          <a:lstStyle/>
          <a:p>
            <a:fld id="{B32AB80A-78BA-6B42-BA0D-B44ACF890F5A}" type="slidenum">
              <a:rPr lang="en-US"/>
              <a:pPr/>
              <a:t>60</a:t>
            </a:fld>
            <a:endParaRPr lang="en-US" dirty="0"/>
          </a:p>
        </p:txBody>
      </p:sp>
      <p:sp>
        <p:nvSpPr>
          <p:cNvPr id="3" name="Title 2"/>
          <p:cNvSpPr>
            <a:spLocks noGrp="1"/>
          </p:cNvSpPr>
          <p:nvPr>
            <p:ph type="title"/>
          </p:nvPr>
        </p:nvSpPr>
        <p:spPr>
          <a:xfrm>
            <a:off x="541867" y="295872"/>
            <a:ext cx="11149872" cy="607259"/>
          </a:xfrm>
        </p:spPr>
        <p:txBody>
          <a:bodyPr vert="horz" lIns="0" tIns="60960" rIns="121920" bIns="60960" rtlCol="0" anchor="t">
            <a:normAutofit fontScale="90000"/>
          </a:bodyPr>
          <a:lstStyle/>
          <a:p>
            <a:r>
              <a:rPr lang="en-US" dirty="0" smtClean="0"/>
              <a:t>Q4 </a:t>
            </a:r>
            <a:r>
              <a:rPr lang="en-US" dirty="0"/>
              <a:t>‘</a:t>
            </a:r>
            <a:r>
              <a:rPr lang="en-US" dirty="0" smtClean="0"/>
              <a:t>18 </a:t>
            </a:r>
            <a:r>
              <a:rPr lang="en-US" dirty="0"/>
              <a:t>Digital Footprint Index Scores</a:t>
            </a:r>
          </a:p>
        </p:txBody>
      </p:sp>
      <p:sp>
        <p:nvSpPr>
          <p:cNvPr id="10" name="Round Diagonal Corner Rectangle 9"/>
          <p:cNvSpPr/>
          <p:nvPr/>
        </p:nvSpPr>
        <p:spPr>
          <a:xfrm>
            <a:off x="6159502" y="3065533"/>
            <a:ext cx="1803399" cy="597935"/>
          </a:xfrm>
          <a:prstGeom prst="round2DiagRect">
            <a:avLst/>
          </a:prstGeom>
          <a:solidFill>
            <a:schemeClr val="accent2"/>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1" name="Round Diagonal Corner Rectangle 10"/>
          <p:cNvSpPr/>
          <p:nvPr/>
        </p:nvSpPr>
        <p:spPr>
          <a:xfrm>
            <a:off x="541868" y="3065533"/>
            <a:ext cx="5577851" cy="597935"/>
          </a:xfrm>
          <a:prstGeom prst="round2DiagRect">
            <a:avLst>
              <a:gd name="adj1" fmla="val 0"/>
              <a:gd name="adj2" fmla="val 13593"/>
            </a:avLst>
          </a:prstGeom>
          <a:solidFill>
            <a:schemeClr val="accent2"/>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2" name="Text Placeholder 3"/>
          <p:cNvSpPr txBox="1">
            <a:spLocks/>
          </p:cNvSpPr>
          <p:nvPr/>
        </p:nvSpPr>
        <p:spPr>
          <a:xfrm>
            <a:off x="541867" y="3052106"/>
            <a:ext cx="4393575" cy="624786"/>
          </a:xfrm>
          <a:prstGeom prst="rect">
            <a:avLst/>
          </a:prstGeom>
          <a:ln>
            <a:noFill/>
          </a:ln>
        </p:spPr>
        <p:txBody>
          <a:bodyPr vert="horz" wrap="none" lIns="96012" tIns="96012" rIns="96012" bIns="96012" anchor="ctr">
            <a:spAutoFit/>
          </a:bodyPr>
          <a:lstStyle>
            <a:lvl1pPr marL="0" indent="0" algn="l" defTabSz="457200" rtl="0" eaLnBrk="1" latinLnBrk="0" hangingPunct="1">
              <a:spcBef>
                <a:spcPct val="20000"/>
              </a:spcBef>
              <a:buFont typeface="Arial"/>
              <a:buNone/>
              <a:defRPr sz="2800" kern="1200">
                <a:solidFill>
                  <a:srgbClr val="141414"/>
                </a:solidFill>
                <a:latin typeface="+mn-lt"/>
                <a:ea typeface="+mn-ea"/>
                <a:cs typeface="+mn-cs"/>
              </a:defRPr>
            </a:lvl1pPr>
            <a:lvl2pPr marL="228600" indent="-227013" algn="l" defTabSz="457200" rtl="0" eaLnBrk="1" latinLnBrk="0" hangingPunct="1">
              <a:spcBef>
                <a:spcPct val="20000"/>
              </a:spcBef>
              <a:buClr>
                <a:schemeClr val="accent2"/>
              </a:buClr>
              <a:buFont typeface="Arial"/>
              <a:buChar char="•"/>
              <a:defRPr sz="2400" kern="1200">
                <a:solidFill>
                  <a:srgbClr val="141414"/>
                </a:solidFill>
                <a:latin typeface="+mn-lt"/>
                <a:ea typeface="+mn-ea"/>
                <a:cs typeface="+mn-cs"/>
              </a:defRPr>
            </a:lvl2pPr>
            <a:lvl3pPr marL="287338" indent="-166688" algn="l" defTabSz="457200" rtl="0" eaLnBrk="1" latinLnBrk="0" hangingPunct="1">
              <a:spcBef>
                <a:spcPct val="20000"/>
              </a:spcBef>
              <a:buClr>
                <a:schemeClr val="accent2"/>
              </a:buClr>
              <a:buFont typeface="Arial"/>
              <a:buChar char="•"/>
              <a:defRPr sz="2000" kern="1200">
                <a:solidFill>
                  <a:srgbClr val="141414"/>
                </a:solidFill>
                <a:latin typeface="+mn-lt"/>
                <a:ea typeface="+mn-ea"/>
                <a:cs typeface="+mn-cs"/>
              </a:defRPr>
            </a:lvl3pPr>
            <a:lvl4pPr marL="393700" indent="-176213" algn="l" defTabSz="457200" rtl="0" eaLnBrk="1" latinLnBrk="0" hangingPunct="1">
              <a:spcBef>
                <a:spcPct val="20000"/>
              </a:spcBef>
              <a:buClr>
                <a:schemeClr val="accent2"/>
              </a:buClr>
              <a:buFont typeface="Arial"/>
              <a:buChar char="•"/>
              <a:defRPr sz="1800" kern="1200">
                <a:solidFill>
                  <a:srgbClr val="141414"/>
                </a:solidFill>
                <a:latin typeface="+mn-lt"/>
                <a:ea typeface="+mn-ea"/>
                <a:cs typeface="+mn-cs"/>
              </a:defRPr>
            </a:lvl4pPr>
            <a:lvl5pPr marL="512763" indent="-176213" algn="l" defTabSz="457200" rtl="0" eaLnBrk="1" latinLnBrk="0" hangingPunct="1">
              <a:spcBef>
                <a:spcPct val="20000"/>
              </a:spcBef>
              <a:buClr>
                <a:schemeClr val="accent2"/>
              </a:buClr>
              <a:buFont typeface="Arial"/>
              <a:buChar char="•"/>
              <a:defRPr sz="1800" kern="1200">
                <a:solidFill>
                  <a:srgbClr val="141414"/>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solidFill>
                  <a:schemeClr val="bg1"/>
                </a:solidFill>
              </a:rPr>
              <a:t>Customer Portal Index Score </a:t>
            </a:r>
          </a:p>
        </p:txBody>
      </p:sp>
      <p:sp>
        <p:nvSpPr>
          <p:cNvPr id="13" name="Text Placeholder 3"/>
          <p:cNvSpPr txBox="1">
            <a:spLocks/>
          </p:cNvSpPr>
          <p:nvPr/>
        </p:nvSpPr>
        <p:spPr>
          <a:xfrm>
            <a:off x="6434709" y="3021330"/>
            <a:ext cx="1252985" cy="686341"/>
          </a:xfrm>
          <a:prstGeom prst="rect">
            <a:avLst/>
          </a:prstGeom>
          <a:ln>
            <a:noFill/>
          </a:ln>
        </p:spPr>
        <p:txBody>
          <a:bodyPr vert="horz" wrap="square" lIns="96012" tIns="96012" rIns="96012" bIns="96012" anchor="ctr">
            <a:noAutofit/>
          </a:bodyPr>
          <a:lstStyle>
            <a:lvl1pPr marL="0" indent="0" algn="l" defTabSz="457200" rtl="0" eaLnBrk="1" latinLnBrk="0" hangingPunct="1">
              <a:spcBef>
                <a:spcPct val="20000"/>
              </a:spcBef>
              <a:buFont typeface="Arial"/>
              <a:buNone/>
              <a:defRPr sz="2800" kern="1200">
                <a:solidFill>
                  <a:srgbClr val="141414"/>
                </a:solidFill>
                <a:latin typeface="+mn-lt"/>
                <a:ea typeface="+mn-ea"/>
                <a:cs typeface="+mn-cs"/>
              </a:defRPr>
            </a:lvl1pPr>
            <a:lvl2pPr marL="228600" indent="-227013" algn="l" defTabSz="457200" rtl="0" eaLnBrk="1" latinLnBrk="0" hangingPunct="1">
              <a:spcBef>
                <a:spcPct val="20000"/>
              </a:spcBef>
              <a:buClr>
                <a:schemeClr val="accent2"/>
              </a:buClr>
              <a:buFont typeface="Arial"/>
              <a:buChar char="•"/>
              <a:defRPr sz="2400" kern="1200">
                <a:solidFill>
                  <a:srgbClr val="141414"/>
                </a:solidFill>
                <a:latin typeface="+mn-lt"/>
                <a:ea typeface="+mn-ea"/>
                <a:cs typeface="+mn-cs"/>
              </a:defRPr>
            </a:lvl2pPr>
            <a:lvl3pPr marL="287338" indent="-166688" algn="l" defTabSz="457200" rtl="0" eaLnBrk="1" latinLnBrk="0" hangingPunct="1">
              <a:spcBef>
                <a:spcPct val="20000"/>
              </a:spcBef>
              <a:buClr>
                <a:schemeClr val="accent2"/>
              </a:buClr>
              <a:buFont typeface="Arial"/>
              <a:buChar char="•"/>
              <a:defRPr sz="2000" kern="1200">
                <a:solidFill>
                  <a:srgbClr val="141414"/>
                </a:solidFill>
                <a:latin typeface="+mn-lt"/>
                <a:ea typeface="+mn-ea"/>
                <a:cs typeface="+mn-cs"/>
              </a:defRPr>
            </a:lvl3pPr>
            <a:lvl4pPr marL="393700" indent="-176213" algn="l" defTabSz="457200" rtl="0" eaLnBrk="1" latinLnBrk="0" hangingPunct="1">
              <a:spcBef>
                <a:spcPct val="20000"/>
              </a:spcBef>
              <a:buClr>
                <a:schemeClr val="accent2"/>
              </a:buClr>
              <a:buFont typeface="Arial"/>
              <a:buChar char="•"/>
              <a:defRPr sz="1800" kern="1200">
                <a:solidFill>
                  <a:srgbClr val="141414"/>
                </a:solidFill>
                <a:latin typeface="+mn-lt"/>
                <a:ea typeface="+mn-ea"/>
                <a:cs typeface="+mn-cs"/>
              </a:defRPr>
            </a:lvl4pPr>
            <a:lvl5pPr marL="512763" indent="-176213" algn="l" defTabSz="457200" rtl="0" eaLnBrk="1" latinLnBrk="0" hangingPunct="1">
              <a:spcBef>
                <a:spcPct val="20000"/>
              </a:spcBef>
              <a:buClr>
                <a:schemeClr val="accent2"/>
              </a:buClr>
              <a:buFont typeface="Arial"/>
              <a:buChar char="•"/>
              <a:defRPr sz="1800" kern="1200">
                <a:solidFill>
                  <a:srgbClr val="141414"/>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dirty="0">
                <a:solidFill>
                  <a:schemeClr val="bg1"/>
                </a:solidFill>
              </a:rPr>
              <a:t>1491</a:t>
            </a:r>
          </a:p>
        </p:txBody>
      </p:sp>
      <p:sp>
        <p:nvSpPr>
          <p:cNvPr id="14" name="Round Diagonal Corner Rectangle 13"/>
          <p:cNvSpPr/>
          <p:nvPr/>
        </p:nvSpPr>
        <p:spPr>
          <a:xfrm>
            <a:off x="6159502" y="4056683"/>
            <a:ext cx="1803399" cy="597935"/>
          </a:xfrm>
          <a:prstGeom prst="round2DiagRect">
            <a:avLst>
              <a:gd name="adj1" fmla="val 0"/>
              <a:gd name="adj2" fmla="val 11328"/>
            </a:avLst>
          </a:prstGeom>
          <a:solidFill>
            <a:schemeClr val="accent6"/>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5" name="Round Diagonal Corner Rectangle 14"/>
          <p:cNvSpPr/>
          <p:nvPr/>
        </p:nvSpPr>
        <p:spPr>
          <a:xfrm>
            <a:off x="541868" y="4056683"/>
            <a:ext cx="5577851" cy="597935"/>
          </a:xfrm>
          <a:prstGeom prst="round2DiagRect">
            <a:avLst>
              <a:gd name="adj1" fmla="val 16667"/>
              <a:gd name="adj2" fmla="val 0"/>
            </a:avLst>
          </a:prstGeom>
          <a:solidFill>
            <a:schemeClr val="accent6"/>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6" name="Text Placeholder 3"/>
          <p:cNvSpPr txBox="1">
            <a:spLocks/>
          </p:cNvSpPr>
          <p:nvPr/>
        </p:nvSpPr>
        <p:spPr>
          <a:xfrm>
            <a:off x="541867" y="4043256"/>
            <a:ext cx="3798156" cy="624786"/>
          </a:xfrm>
          <a:prstGeom prst="rect">
            <a:avLst/>
          </a:prstGeom>
          <a:ln>
            <a:noFill/>
          </a:ln>
        </p:spPr>
        <p:txBody>
          <a:bodyPr vert="horz" wrap="none" lIns="96012" tIns="96012" rIns="96012" bIns="96012" anchor="ctr">
            <a:spAutoFit/>
          </a:bodyPr>
          <a:lstStyle>
            <a:lvl1pPr marL="0" indent="0" algn="l" defTabSz="457200" rtl="0" eaLnBrk="1" latinLnBrk="0" hangingPunct="1">
              <a:spcBef>
                <a:spcPct val="20000"/>
              </a:spcBef>
              <a:buFont typeface="Arial"/>
              <a:buNone/>
              <a:defRPr sz="2800" kern="1200">
                <a:solidFill>
                  <a:srgbClr val="141414"/>
                </a:solidFill>
                <a:latin typeface="+mn-lt"/>
                <a:ea typeface="+mn-ea"/>
                <a:cs typeface="+mn-cs"/>
              </a:defRPr>
            </a:lvl1pPr>
            <a:lvl2pPr marL="228600" indent="-227013" algn="l" defTabSz="457200" rtl="0" eaLnBrk="1" latinLnBrk="0" hangingPunct="1">
              <a:spcBef>
                <a:spcPct val="20000"/>
              </a:spcBef>
              <a:buClr>
                <a:schemeClr val="accent2"/>
              </a:buClr>
              <a:buFont typeface="Arial"/>
              <a:buChar char="•"/>
              <a:defRPr sz="2400" kern="1200">
                <a:solidFill>
                  <a:srgbClr val="141414"/>
                </a:solidFill>
                <a:latin typeface="+mn-lt"/>
                <a:ea typeface="+mn-ea"/>
                <a:cs typeface="+mn-cs"/>
              </a:defRPr>
            </a:lvl2pPr>
            <a:lvl3pPr marL="287338" indent="-166688" algn="l" defTabSz="457200" rtl="0" eaLnBrk="1" latinLnBrk="0" hangingPunct="1">
              <a:spcBef>
                <a:spcPct val="20000"/>
              </a:spcBef>
              <a:buClr>
                <a:schemeClr val="accent2"/>
              </a:buClr>
              <a:buFont typeface="Arial"/>
              <a:buChar char="•"/>
              <a:defRPr sz="2000" kern="1200">
                <a:solidFill>
                  <a:srgbClr val="141414"/>
                </a:solidFill>
                <a:latin typeface="+mn-lt"/>
                <a:ea typeface="+mn-ea"/>
                <a:cs typeface="+mn-cs"/>
              </a:defRPr>
            </a:lvl3pPr>
            <a:lvl4pPr marL="393700" indent="-176213" algn="l" defTabSz="457200" rtl="0" eaLnBrk="1" latinLnBrk="0" hangingPunct="1">
              <a:spcBef>
                <a:spcPct val="20000"/>
              </a:spcBef>
              <a:buClr>
                <a:schemeClr val="accent2"/>
              </a:buClr>
              <a:buFont typeface="Arial"/>
              <a:buChar char="•"/>
              <a:defRPr sz="1800" kern="1200">
                <a:solidFill>
                  <a:srgbClr val="141414"/>
                </a:solidFill>
                <a:latin typeface="+mn-lt"/>
                <a:ea typeface="+mn-ea"/>
                <a:cs typeface="+mn-cs"/>
              </a:defRPr>
            </a:lvl4pPr>
            <a:lvl5pPr marL="512763" indent="-176213" algn="l" defTabSz="457200" rtl="0" eaLnBrk="1" latinLnBrk="0" hangingPunct="1">
              <a:spcBef>
                <a:spcPct val="20000"/>
              </a:spcBef>
              <a:buClr>
                <a:schemeClr val="accent2"/>
              </a:buClr>
              <a:buFont typeface="Arial"/>
              <a:buChar char="•"/>
              <a:defRPr sz="1800" kern="1200">
                <a:solidFill>
                  <a:srgbClr val="141414"/>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solidFill>
                  <a:schemeClr val="bg1"/>
                </a:solidFill>
              </a:rPr>
              <a:t>Mobile-First Index Score </a:t>
            </a:r>
          </a:p>
        </p:txBody>
      </p:sp>
      <p:sp>
        <p:nvSpPr>
          <p:cNvPr id="17" name="Text Placeholder 3"/>
          <p:cNvSpPr txBox="1">
            <a:spLocks/>
          </p:cNvSpPr>
          <p:nvPr/>
        </p:nvSpPr>
        <p:spPr>
          <a:xfrm>
            <a:off x="6472809" y="4012479"/>
            <a:ext cx="1176784" cy="686341"/>
          </a:xfrm>
          <a:prstGeom prst="rect">
            <a:avLst/>
          </a:prstGeom>
          <a:ln>
            <a:noFill/>
          </a:ln>
        </p:spPr>
        <p:txBody>
          <a:bodyPr vert="horz" wrap="square" lIns="96012" tIns="96012" rIns="96012" bIns="96012" anchor="ctr">
            <a:noAutofit/>
          </a:bodyPr>
          <a:lstStyle>
            <a:lvl1pPr marL="0" indent="0" algn="l" defTabSz="457200" rtl="0" eaLnBrk="1" latinLnBrk="0" hangingPunct="1">
              <a:spcBef>
                <a:spcPct val="20000"/>
              </a:spcBef>
              <a:buFont typeface="Arial"/>
              <a:buNone/>
              <a:defRPr sz="2800" kern="1200">
                <a:solidFill>
                  <a:srgbClr val="141414"/>
                </a:solidFill>
                <a:latin typeface="+mn-lt"/>
                <a:ea typeface="+mn-ea"/>
                <a:cs typeface="+mn-cs"/>
              </a:defRPr>
            </a:lvl1pPr>
            <a:lvl2pPr marL="228600" indent="-227013" algn="l" defTabSz="457200" rtl="0" eaLnBrk="1" latinLnBrk="0" hangingPunct="1">
              <a:spcBef>
                <a:spcPct val="20000"/>
              </a:spcBef>
              <a:buClr>
                <a:schemeClr val="accent2"/>
              </a:buClr>
              <a:buFont typeface="Arial"/>
              <a:buChar char="•"/>
              <a:defRPr sz="2400" kern="1200">
                <a:solidFill>
                  <a:srgbClr val="141414"/>
                </a:solidFill>
                <a:latin typeface="+mn-lt"/>
                <a:ea typeface="+mn-ea"/>
                <a:cs typeface="+mn-cs"/>
              </a:defRPr>
            </a:lvl2pPr>
            <a:lvl3pPr marL="287338" indent="-166688" algn="l" defTabSz="457200" rtl="0" eaLnBrk="1" latinLnBrk="0" hangingPunct="1">
              <a:spcBef>
                <a:spcPct val="20000"/>
              </a:spcBef>
              <a:buClr>
                <a:schemeClr val="accent2"/>
              </a:buClr>
              <a:buFont typeface="Arial"/>
              <a:buChar char="•"/>
              <a:defRPr sz="2000" kern="1200">
                <a:solidFill>
                  <a:srgbClr val="141414"/>
                </a:solidFill>
                <a:latin typeface="+mn-lt"/>
                <a:ea typeface="+mn-ea"/>
                <a:cs typeface="+mn-cs"/>
              </a:defRPr>
            </a:lvl3pPr>
            <a:lvl4pPr marL="393700" indent="-176213" algn="l" defTabSz="457200" rtl="0" eaLnBrk="1" latinLnBrk="0" hangingPunct="1">
              <a:spcBef>
                <a:spcPct val="20000"/>
              </a:spcBef>
              <a:buClr>
                <a:schemeClr val="accent2"/>
              </a:buClr>
              <a:buFont typeface="Arial"/>
              <a:buChar char="•"/>
              <a:defRPr sz="1800" kern="1200">
                <a:solidFill>
                  <a:srgbClr val="141414"/>
                </a:solidFill>
                <a:latin typeface="+mn-lt"/>
                <a:ea typeface="+mn-ea"/>
                <a:cs typeface="+mn-cs"/>
              </a:defRPr>
            </a:lvl4pPr>
            <a:lvl5pPr marL="512763" indent="-176213" algn="l" defTabSz="457200" rtl="0" eaLnBrk="1" latinLnBrk="0" hangingPunct="1">
              <a:spcBef>
                <a:spcPct val="20000"/>
              </a:spcBef>
              <a:buClr>
                <a:schemeClr val="accent2"/>
              </a:buClr>
              <a:buFont typeface="Arial"/>
              <a:buChar char="•"/>
              <a:defRPr sz="1800" kern="1200">
                <a:solidFill>
                  <a:srgbClr val="141414"/>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dirty="0">
                <a:solidFill>
                  <a:schemeClr val="bg1"/>
                </a:solidFill>
              </a:rPr>
              <a:t> 631</a:t>
            </a:r>
          </a:p>
        </p:txBody>
      </p:sp>
      <p:sp>
        <p:nvSpPr>
          <p:cNvPr id="9" name="Round Diagonal Corner Rectangle 8"/>
          <p:cNvSpPr/>
          <p:nvPr/>
        </p:nvSpPr>
        <p:spPr>
          <a:xfrm>
            <a:off x="6159502" y="2074381"/>
            <a:ext cx="1803399" cy="597935"/>
          </a:xfrm>
          <a:prstGeom prst="round2DiagRect">
            <a:avLst>
              <a:gd name="adj1" fmla="val 0"/>
              <a:gd name="adj2" fmla="val 11894"/>
            </a:avLst>
          </a:prstGeom>
          <a:solidFill>
            <a:schemeClr val="accent4"/>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7" name="Round Diagonal Corner Rectangle 6"/>
          <p:cNvSpPr/>
          <p:nvPr/>
        </p:nvSpPr>
        <p:spPr>
          <a:xfrm>
            <a:off x="541868" y="2074381"/>
            <a:ext cx="5577851" cy="597935"/>
          </a:xfrm>
          <a:prstGeom prst="round2DiagRect">
            <a:avLst/>
          </a:prstGeom>
          <a:solidFill>
            <a:schemeClr val="accent4"/>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8" name="Text Placeholder 3"/>
          <p:cNvSpPr txBox="1">
            <a:spLocks/>
          </p:cNvSpPr>
          <p:nvPr/>
        </p:nvSpPr>
        <p:spPr>
          <a:xfrm>
            <a:off x="6544817" y="2030178"/>
            <a:ext cx="1032769" cy="686341"/>
          </a:xfrm>
          <a:prstGeom prst="rect">
            <a:avLst/>
          </a:prstGeom>
          <a:ln>
            <a:noFill/>
          </a:ln>
        </p:spPr>
        <p:txBody>
          <a:bodyPr vert="horz" wrap="square" lIns="96012" tIns="96012" rIns="96012" bIns="96012" anchor="ctr">
            <a:noAutofit/>
          </a:bodyPr>
          <a:lstStyle>
            <a:lvl1pPr marL="0" indent="0" algn="l" defTabSz="457200" rtl="0" eaLnBrk="1" latinLnBrk="0" hangingPunct="1">
              <a:spcBef>
                <a:spcPct val="20000"/>
              </a:spcBef>
              <a:buFont typeface="Arial"/>
              <a:buNone/>
              <a:defRPr sz="2800" kern="1200">
                <a:solidFill>
                  <a:srgbClr val="141414"/>
                </a:solidFill>
                <a:latin typeface="+mn-lt"/>
                <a:ea typeface="+mn-ea"/>
                <a:cs typeface="+mn-cs"/>
              </a:defRPr>
            </a:lvl1pPr>
            <a:lvl2pPr marL="228600" indent="-227013" algn="l" defTabSz="457200" rtl="0" eaLnBrk="1" latinLnBrk="0" hangingPunct="1">
              <a:spcBef>
                <a:spcPct val="20000"/>
              </a:spcBef>
              <a:buClr>
                <a:schemeClr val="accent2"/>
              </a:buClr>
              <a:buFont typeface="Arial"/>
              <a:buChar char="•"/>
              <a:defRPr sz="2400" kern="1200">
                <a:solidFill>
                  <a:srgbClr val="141414"/>
                </a:solidFill>
                <a:latin typeface="+mn-lt"/>
                <a:ea typeface="+mn-ea"/>
                <a:cs typeface="+mn-cs"/>
              </a:defRPr>
            </a:lvl2pPr>
            <a:lvl3pPr marL="287338" indent="-166688" algn="l" defTabSz="457200" rtl="0" eaLnBrk="1" latinLnBrk="0" hangingPunct="1">
              <a:spcBef>
                <a:spcPct val="20000"/>
              </a:spcBef>
              <a:buClr>
                <a:schemeClr val="accent2"/>
              </a:buClr>
              <a:buFont typeface="Arial"/>
              <a:buChar char="•"/>
              <a:defRPr sz="2000" kern="1200">
                <a:solidFill>
                  <a:srgbClr val="141414"/>
                </a:solidFill>
                <a:latin typeface="+mn-lt"/>
                <a:ea typeface="+mn-ea"/>
                <a:cs typeface="+mn-cs"/>
              </a:defRPr>
            </a:lvl3pPr>
            <a:lvl4pPr marL="393700" indent="-176213" algn="l" defTabSz="457200" rtl="0" eaLnBrk="1" latinLnBrk="0" hangingPunct="1">
              <a:spcBef>
                <a:spcPct val="20000"/>
              </a:spcBef>
              <a:buClr>
                <a:schemeClr val="accent2"/>
              </a:buClr>
              <a:buFont typeface="Arial"/>
              <a:buChar char="•"/>
              <a:defRPr sz="1800" kern="1200">
                <a:solidFill>
                  <a:srgbClr val="141414"/>
                </a:solidFill>
                <a:latin typeface="+mn-lt"/>
                <a:ea typeface="+mn-ea"/>
                <a:cs typeface="+mn-cs"/>
              </a:defRPr>
            </a:lvl4pPr>
            <a:lvl5pPr marL="512763" indent="-176213" algn="l" defTabSz="457200" rtl="0" eaLnBrk="1" latinLnBrk="0" hangingPunct="1">
              <a:spcBef>
                <a:spcPct val="20000"/>
              </a:spcBef>
              <a:buClr>
                <a:schemeClr val="accent2"/>
              </a:buClr>
              <a:buFont typeface="Arial"/>
              <a:buChar char="•"/>
              <a:defRPr sz="1800" kern="1200">
                <a:solidFill>
                  <a:srgbClr val="141414"/>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dirty="0">
                <a:solidFill>
                  <a:schemeClr val="bg1"/>
                </a:solidFill>
              </a:rPr>
              <a:t>860</a:t>
            </a:r>
          </a:p>
        </p:txBody>
      </p:sp>
      <p:sp>
        <p:nvSpPr>
          <p:cNvPr id="19" name="Text Placeholder 3"/>
          <p:cNvSpPr txBox="1">
            <a:spLocks/>
          </p:cNvSpPr>
          <p:nvPr/>
        </p:nvSpPr>
        <p:spPr>
          <a:xfrm>
            <a:off x="541867" y="2060955"/>
            <a:ext cx="2982804" cy="624786"/>
          </a:xfrm>
          <a:prstGeom prst="rect">
            <a:avLst/>
          </a:prstGeom>
          <a:ln>
            <a:noFill/>
          </a:ln>
        </p:spPr>
        <p:txBody>
          <a:bodyPr vert="horz" wrap="none" lIns="96012" tIns="96012" rIns="96012" bIns="96012" anchor="ctr">
            <a:spAutoFit/>
          </a:bodyPr>
          <a:lstStyle>
            <a:lvl1pPr marL="0" indent="0" algn="l" defTabSz="457200" rtl="0" eaLnBrk="1" latinLnBrk="0" hangingPunct="1">
              <a:spcBef>
                <a:spcPct val="20000"/>
              </a:spcBef>
              <a:buFont typeface="Arial"/>
              <a:buNone/>
              <a:defRPr sz="2800" kern="1200">
                <a:solidFill>
                  <a:srgbClr val="141414"/>
                </a:solidFill>
                <a:latin typeface="+mn-lt"/>
                <a:ea typeface="+mn-ea"/>
                <a:cs typeface="+mn-cs"/>
              </a:defRPr>
            </a:lvl1pPr>
            <a:lvl2pPr marL="228600" indent="-227013" algn="l" defTabSz="457200" rtl="0" eaLnBrk="1" latinLnBrk="0" hangingPunct="1">
              <a:spcBef>
                <a:spcPct val="20000"/>
              </a:spcBef>
              <a:buClr>
                <a:schemeClr val="accent2"/>
              </a:buClr>
              <a:buFont typeface="Arial"/>
              <a:buChar char="•"/>
              <a:defRPr sz="2400" kern="1200">
                <a:solidFill>
                  <a:srgbClr val="141414"/>
                </a:solidFill>
                <a:latin typeface="+mn-lt"/>
                <a:ea typeface="+mn-ea"/>
                <a:cs typeface="+mn-cs"/>
              </a:defRPr>
            </a:lvl2pPr>
            <a:lvl3pPr marL="287338" indent="-166688" algn="l" defTabSz="457200" rtl="0" eaLnBrk="1" latinLnBrk="0" hangingPunct="1">
              <a:spcBef>
                <a:spcPct val="20000"/>
              </a:spcBef>
              <a:buClr>
                <a:schemeClr val="accent2"/>
              </a:buClr>
              <a:buFont typeface="Arial"/>
              <a:buChar char="•"/>
              <a:defRPr sz="2000" kern="1200">
                <a:solidFill>
                  <a:srgbClr val="141414"/>
                </a:solidFill>
                <a:latin typeface="+mn-lt"/>
                <a:ea typeface="+mn-ea"/>
                <a:cs typeface="+mn-cs"/>
              </a:defRPr>
            </a:lvl3pPr>
            <a:lvl4pPr marL="393700" indent="-176213" algn="l" defTabSz="457200" rtl="0" eaLnBrk="1" latinLnBrk="0" hangingPunct="1">
              <a:spcBef>
                <a:spcPct val="20000"/>
              </a:spcBef>
              <a:buClr>
                <a:schemeClr val="accent2"/>
              </a:buClr>
              <a:buFont typeface="Arial"/>
              <a:buChar char="•"/>
              <a:defRPr sz="1800" kern="1200">
                <a:solidFill>
                  <a:srgbClr val="141414"/>
                </a:solidFill>
                <a:latin typeface="+mn-lt"/>
                <a:ea typeface="+mn-ea"/>
                <a:cs typeface="+mn-cs"/>
              </a:defRPr>
            </a:lvl4pPr>
            <a:lvl5pPr marL="512763" indent="-176213" algn="l" defTabSz="457200" rtl="0" eaLnBrk="1" latinLnBrk="0" hangingPunct="1">
              <a:spcBef>
                <a:spcPct val="20000"/>
              </a:spcBef>
              <a:buClr>
                <a:schemeClr val="accent2"/>
              </a:buClr>
              <a:buFont typeface="Arial"/>
              <a:buChar char="•"/>
              <a:defRPr sz="1800" kern="1200">
                <a:solidFill>
                  <a:srgbClr val="141414"/>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solidFill>
                  <a:schemeClr val="bg1"/>
                </a:solidFill>
              </a:rPr>
              <a:t>Mobile Index Score</a:t>
            </a:r>
          </a:p>
        </p:txBody>
      </p:sp>
      <p:sp>
        <p:nvSpPr>
          <p:cNvPr id="4" name="TextBox 3"/>
          <p:cNvSpPr txBox="1"/>
          <p:nvPr/>
        </p:nvSpPr>
        <p:spPr>
          <a:xfrm>
            <a:off x="541867" y="5945312"/>
            <a:ext cx="7835757" cy="164212"/>
          </a:xfrm>
          <a:prstGeom prst="rect">
            <a:avLst/>
          </a:prstGeom>
          <a:noFill/>
        </p:spPr>
        <p:txBody>
          <a:bodyPr wrap="square" lIns="0" tIns="0" rIns="0" bIns="0" rtlCol="0">
            <a:spAutoFit/>
          </a:bodyPr>
          <a:lstStyle/>
          <a:p>
            <a:r>
              <a:rPr lang="en-US" sz="1067" dirty="0">
                <a:solidFill>
                  <a:schemeClr val="bg2"/>
                </a:solidFill>
              </a:rPr>
              <a:t>Mobile-First Index Score is the difference between the Mobile Index Score and the Customer Portal Index Score</a:t>
            </a:r>
          </a:p>
        </p:txBody>
      </p:sp>
    </p:spTree>
    <p:extLst>
      <p:ext uri="{BB962C8B-B14F-4D97-AF65-F5344CB8AC3E}">
        <p14:creationId xmlns:p14="http://schemas.microsoft.com/office/powerpoint/2010/main" val="4107300080"/>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32AB80A-78BA-6B42-BA0D-B44ACF890F5A}" type="slidenum">
              <a:rPr lang="en-US" smtClean="0"/>
              <a:t>61</a:t>
            </a:fld>
            <a:endParaRPr lang="en-US" dirty="0"/>
          </a:p>
        </p:txBody>
      </p:sp>
      <p:sp>
        <p:nvSpPr>
          <p:cNvPr id="3" name="Text Placeholder 2"/>
          <p:cNvSpPr>
            <a:spLocks noGrp="1"/>
          </p:cNvSpPr>
          <p:nvPr>
            <p:ph type="body" sz="quarter" idx="13"/>
          </p:nvPr>
        </p:nvSpPr>
        <p:spPr/>
        <p:txBody>
          <a:bodyPr/>
          <a:lstStyle/>
          <a:p>
            <a:endParaRPr lang="en-US"/>
          </a:p>
        </p:txBody>
      </p:sp>
      <p:sp>
        <p:nvSpPr>
          <p:cNvPr id="4" name="Title 3"/>
          <p:cNvSpPr>
            <a:spLocks noGrp="1"/>
          </p:cNvSpPr>
          <p:nvPr>
            <p:ph type="title"/>
          </p:nvPr>
        </p:nvSpPr>
        <p:spPr/>
        <p:txBody>
          <a:bodyPr>
            <a:normAutofit/>
          </a:bodyPr>
          <a:lstStyle/>
          <a:p>
            <a:endParaRPr lang="en-US"/>
          </a:p>
        </p:txBody>
      </p:sp>
    </p:spTree>
    <p:extLst>
      <p:ext uri="{BB962C8B-B14F-4D97-AF65-F5344CB8AC3E}">
        <p14:creationId xmlns:p14="http://schemas.microsoft.com/office/powerpoint/2010/main" val="357304626"/>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11123858" y="6048559"/>
            <a:ext cx="1154151" cy="1090789"/>
          </a:xfrm>
        </p:spPr>
        <p:txBody>
          <a:bodyPr/>
          <a:lstStyle/>
          <a:p>
            <a:fld id="{B32AB80A-78BA-6B42-BA0D-B44ACF890F5A}" type="slidenum">
              <a:rPr lang="en-US" smtClean="0"/>
              <a:t>62</a:t>
            </a:fld>
            <a:endParaRPr lang="en-US" dirty="0"/>
          </a:p>
        </p:txBody>
      </p:sp>
      <p:sp>
        <p:nvSpPr>
          <p:cNvPr id="3" name="Title 2"/>
          <p:cNvSpPr>
            <a:spLocks noGrp="1"/>
          </p:cNvSpPr>
          <p:nvPr>
            <p:ph type="title"/>
          </p:nvPr>
        </p:nvSpPr>
        <p:spPr>
          <a:xfrm>
            <a:off x="541867" y="295872"/>
            <a:ext cx="11159067" cy="529312"/>
          </a:xfrm>
        </p:spPr>
        <p:txBody>
          <a:bodyPr vert="horz" lIns="0" tIns="60960" rIns="121920" bIns="60960" rtlCol="0" anchor="t">
            <a:spAutoFit/>
          </a:bodyPr>
          <a:lstStyle/>
          <a:p>
            <a:r>
              <a:rPr lang="en-US" sz="2933" dirty="0"/>
              <a:t>Mobile and Web Index Score Q/Q Change </a:t>
            </a:r>
          </a:p>
        </p:txBody>
      </p:sp>
      <p:graphicFrame>
        <p:nvGraphicFramePr>
          <p:cNvPr id="5" name="Chart 4"/>
          <p:cNvGraphicFramePr/>
          <p:nvPr>
            <p:extLst/>
          </p:nvPr>
        </p:nvGraphicFramePr>
        <p:xfrm>
          <a:off x="541868" y="1003300"/>
          <a:ext cx="8005457" cy="4503683"/>
        </p:xfrm>
        <a:graphic>
          <a:graphicData uri="http://schemas.openxmlformats.org/drawingml/2006/chart">
            <c:chart xmlns:c="http://schemas.openxmlformats.org/drawingml/2006/chart" xmlns:r="http://schemas.openxmlformats.org/officeDocument/2006/relationships" r:id="rId2"/>
          </a:graphicData>
        </a:graphic>
      </p:graphicFrame>
      <p:sp>
        <p:nvSpPr>
          <p:cNvPr id="7" name="TextBox 6"/>
          <p:cNvSpPr txBox="1"/>
          <p:nvPr/>
        </p:nvSpPr>
        <p:spPr>
          <a:xfrm>
            <a:off x="8671666" y="2270893"/>
            <a:ext cx="3014133" cy="1968500"/>
          </a:xfrm>
          <a:prstGeom prst="round2DiagRect">
            <a:avLst>
              <a:gd name="adj1" fmla="val 5896"/>
              <a:gd name="adj2" fmla="val 0"/>
            </a:avLst>
          </a:prstGeom>
          <a:noFill/>
          <a:ln>
            <a:solidFill>
              <a:schemeClr val="accent1"/>
            </a:solidFill>
          </a:ln>
          <a:effectLst/>
        </p:spPr>
        <p:style>
          <a:lnRef idx="1">
            <a:schemeClr val="accent2"/>
          </a:lnRef>
          <a:fillRef idx="2">
            <a:schemeClr val="accent2"/>
          </a:fillRef>
          <a:effectRef idx="1">
            <a:schemeClr val="accent2"/>
          </a:effectRef>
          <a:fontRef idx="minor">
            <a:schemeClr val="dk1"/>
          </a:fontRef>
        </p:style>
        <p:txBody>
          <a:bodyPr wrap="square" rtlCol="0">
            <a:noAutofit/>
          </a:bodyPr>
          <a:lstStyle/>
          <a:p>
            <a:r>
              <a:rPr lang="en-US" sz="1333" dirty="0">
                <a:solidFill>
                  <a:schemeClr val="tx2"/>
                </a:solidFill>
              </a:rPr>
              <a:t>As it is evident from the Q/Q index score trend lines, web index has increased rapidly in Q1’ 16 outpacing mobile index.</a:t>
            </a:r>
          </a:p>
          <a:p>
            <a:endParaRPr lang="en-US" sz="1333" dirty="0">
              <a:solidFill>
                <a:schemeClr val="tx2"/>
              </a:solidFill>
            </a:endParaRPr>
          </a:p>
          <a:p>
            <a:r>
              <a:rPr lang="en-US" sz="1333" dirty="0">
                <a:solidFill>
                  <a:schemeClr val="tx2"/>
                </a:solidFill>
              </a:rPr>
              <a:t>In Q1’16, the mobile first index gap has increased more than previous quarters.</a:t>
            </a:r>
          </a:p>
        </p:txBody>
      </p:sp>
    </p:spTree>
    <p:extLst>
      <p:ext uri="{BB962C8B-B14F-4D97-AF65-F5344CB8AC3E}">
        <p14:creationId xmlns:p14="http://schemas.microsoft.com/office/powerpoint/2010/main" val="3254684487"/>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Thank You</a:t>
            </a:r>
            <a:endParaRPr lang="en-US" dirty="0"/>
          </a:p>
        </p:txBody>
      </p:sp>
      <p:sp>
        <p:nvSpPr>
          <p:cNvPr id="3" name="Text Placeholder 2"/>
          <p:cNvSpPr>
            <a:spLocks noGrp="1"/>
          </p:cNvSpPr>
          <p:nvPr>
            <p:ph type="body" sz="half" idx="2"/>
          </p:nvPr>
        </p:nvSpPr>
        <p:spPr/>
        <p:txBody>
          <a:bodyPr/>
          <a:lstStyle/>
          <a:p>
            <a:r>
              <a:rPr lang="en-US" dirty="0" smtClean="0"/>
              <a:t>Sanjay Fuloria</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41761" y="0"/>
            <a:ext cx="3960126" cy="5940189"/>
          </a:xfrm>
          <a:prstGeom prst="rect">
            <a:avLst/>
          </a:prstGeom>
        </p:spPr>
      </p:pic>
      <p:sp>
        <p:nvSpPr>
          <p:cNvPr id="5" name="Slide Number Placeholder 4"/>
          <p:cNvSpPr>
            <a:spLocks noGrp="1"/>
          </p:cNvSpPr>
          <p:nvPr>
            <p:ph type="sldNum" sz="quarter" idx="12"/>
          </p:nvPr>
        </p:nvSpPr>
        <p:spPr/>
        <p:txBody>
          <a:bodyPr/>
          <a:lstStyle/>
          <a:p>
            <a:fld id="{6D22F896-40B5-4ADD-8801-0D06FADFA095}" type="slidenum">
              <a:rPr lang="en-US" smtClean="0"/>
              <a:t>63</a:t>
            </a:fld>
            <a:endParaRPr lang="en-US" dirty="0"/>
          </a:p>
        </p:txBody>
      </p:sp>
    </p:spTree>
    <p:extLst>
      <p:ext uri="{BB962C8B-B14F-4D97-AF65-F5344CB8AC3E}">
        <p14:creationId xmlns:p14="http://schemas.microsoft.com/office/powerpoint/2010/main" val="343074967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Questionnaires</a:t>
            </a:r>
            <a:endParaRPr lang="en-US" dirty="0"/>
          </a:p>
        </p:txBody>
      </p:sp>
      <p:sp>
        <p:nvSpPr>
          <p:cNvPr id="3" name="Content Placeholder 2"/>
          <p:cNvSpPr>
            <a:spLocks noGrp="1"/>
          </p:cNvSpPr>
          <p:nvPr>
            <p:ph idx="1"/>
          </p:nvPr>
        </p:nvSpPr>
        <p:spPr/>
        <p:txBody>
          <a:bodyPr>
            <a:normAutofit fontScale="92500" lnSpcReduction="20000"/>
          </a:bodyPr>
          <a:lstStyle/>
          <a:p>
            <a:r>
              <a:rPr lang="en-GB" dirty="0"/>
              <a:t>Provide </a:t>
            </a:r>
            <a:r>
              <a:rPr lang="en-GB" b="1" dirty="0"/>
              <a:t>Quantitative Data </a:t>
            </a:r>
            <a:r>
              <a:rPr lang="en-GB" dirty="0"/>
              <a:t>– data that can be measured</a:t>
            </a:r>
          </a:p>
          <a:p>
            <a:r>
              <a:rPr lang="en-GB" dirty="0"/>
              <a:t>Tick boxes and, mostly, no more than a few words per answer</a:t>
            </a:r>
          </a:p>
          <a:p>
            <a:r>
              <a:rPr lang="en-GB" dirty="0"/>
              <a:t>Most useful if you want to </a:t>
            </a:r>
            <a:r>
              <a:rPr lang="en-GB" dirty="0" smtClean="0"/>
              <a:t>test an </a:t>
            </a:r>
            <a:r>
              <a:rPr lang="en-GB" dirty="0"/>
              <a:t>existing theory or take a </a:t>
            </a:r>
            <a:r>
              <a:rPr lang="en-GB" dirty="0" smtClean="0"/>
              <a:t>sample </a:t>
            </a:r>
            <a:r>
              <a:rPr lang="en-GB" dirty="0"/>
              <a:t>of general </a:t>
            </a:r>
            <a:r>
              <a:rPr lang="en-GB" dirty="0" smtClean="0"/>
              <a:t>thoughts</a:t>
            </a:r>
          </a:p>
          <a:p>
            <a:endParaRPr lang="en-GB" dirty="0"/>
          </a:p>
          <a:p>
            <a:endParaRPr lang="en-GB" dirty="0" smtClean="0"/>
          </a:p>
          <a:p>
            <a:endParaRPr lang="en-GB" dirty="0"/>
          </a:p>
          <a:p>
            <a:endParaRPr lang="en-GB" dirty="0" smtClean="0"/>
          </a:p>
          <a:p>
            <a:endParaRPr lang="en-GB" dirty="0"/>
          </a:p>
          <a:p>
            <a:pPr marL="0" indent="0">
              <a:buNone/>
            </a:pPr>
            <a:r>
              <a:rPr lang="en-GB" dirty="0" smtClean="0">
                <a:hlinkClick r:id="rId2" action="ppaction://hlinksldjump"/>
              </a:rPr>
              <a:t>Back</a:t>
            </a:r>
            <a:endParaRPr lang="en-GB" dirty="0" smtClean="0"/>
          </a:p>
          <a:p>
            <a:endParaRPr lang="en-GB" dirty="0"/>
          </a:p>
          <a:p>
            <a:endParaRPr lang="en-US" dirty="0"/>
          </a:p>
        </p:txBody>
      </p:sp>
      <p:pic>
        <p:nvPicPr>
          <p:cNvPr id="4" name="Picture 2" descr="http://www.mathsisfun.com/data/images/bar-graph-fruit.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15200" y="4409364"/>
            <a:ext cx="2381250" cy="2266951"/>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p:cNvSpPr>
            <a:spLocks noGrp="1"/>
          </p:cNvSpPr>
          <p:nvPr>
            <p:ph type="sldNum" sz="quarter" idx="12"/>
          </p:nvPr>
        </p:nvSpPr>
        <p:spPr/>
        <p:txBody>
          <a:bodyPr/>
          <a:lstStyle/>
          <a:p>
            <a:fld id="{6D22F896-40B5-4ADD-8801-0D06FADFA095}" type="slidenum">
              <a:rPr lang="en-US" smtClean="0"/>
              <a:t>7</a:t>
            </a:fld>
            <a:endParaRPr lang="en-US" dirty="0"/>
          </a:p>
        </p:txBody>
      </p:sp>
    </p:spTree>
    <p:extLst>
      <p:ext uri="{BB962C8B-B14F-4D97-AF65-F5344CB8AC3E}">
        <p14:creationId xmlns:p14="http://schemas.microsoft.com/office/powerpoint/2010/main" val="18911333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Formulating questions</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Objective-Status of automation in the healthcare industry</a:t>
            </a:r>
          </a:p>
          <a:p>
            <a:endParaRPr lang="en-US" b="1" dirty="0" smtClean="0"/>
          </a:p>
          <a:p>
            <a:r>
              <a:rPr lang="en-US" b="1" dirty="0" smtClean="0"/>
              <a:t>What </a:t>
            </a:r>
            <a:r>
              <a:rPr lang="en-US" b="1" dirty="0"/>
              <a:t>best describes the current stage of your organization’s automation initiative? </a:t>
            </a:r>
          </a:p>
          <a:p>
            <a:pPr lvl="1"/>
            <a:r>
              <a:rPr lang="en-US" dirty="0"/>
              <a:t>Fully deployed live application</a:t>
            </a:r>
          </a:p>
          <a:p>
            <a:pPr lvl="1"/>
            <a:r>
              <a:rPr lang="en-US" dirty="0"/>
              <a:t>Testing proof of concept/ pilot</a:t>
            </a:r>
          </a:p>
          <a:p>
            <a:pPr lvl="1"/>
            <a:r>
              <a:rPr lang="en-US" dirty="0"/>
              <a:t>Developed MVP (minimum viable product)/Demo/Prototype)</a:t>
            </a:r>
          </a:p>
          <a:p>
            <a:pPr lvl="1"/>
            <a:r>
              <a:rPr lang="en-US" dirty="0"/>
              <a:t>Identified use cases </a:t>
            </a:r>
          </a:p>
          <a:p>
            <a:pPr lvl="1"/>
            <a:r>
              <a:rPr lang="en-US" dirty="0"/>
              <a:t>Nothing currently, but may start in near future</a:t>
            </a:r>
          </a:p>
          <a:p>
            <a:pPr lvl="1"/>
            <a:r>
              <a:rPr lang="en-US" dirty="0"/>
              <a:t>No plans for automation</a:t>
            </a:r>
            <a:br>
              <a:rPr lang="en-US" dirty="0"/>
            </a:br>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8</a:t>
            </a:fld>
            <a:endParaRPr lang="en-US" dirty="0"/>
          </a:p>
        </p:txBody>
      </p:sp>
    </p:spTree>
    <p:extLst>
      <p:ext uri="{BB962C8B-B14F-4D97-AF65-F5344CB8AC3E}">
        <p14:creationId xmlns:p14="http://schemas.microsoft.com/office/powerpoint/2010/main" val="2788133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 calcmode="lin" valueType="num">
                                      <p:cBhvr additive="base">
                                        <p:cTn id="31"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 calcmode="lin" valueType="num">
                                      <p:cBhvr additive="base">
                                        <p:cTn id="37"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3">
                                            <p:txEl>
                                              <p:pRg st="7" end="7"/>
                                            </p:txEl>
                                          </p:spTgt>
                                        </p:tgtEl>
                                        <p:attrNameLst>
                                          <p:attrName>style.visibility</p:attrName>
                                        </p:attrNameLst>
                                      </p:cBhvr>
                                      <p:to>
                                        <p:strVal val="visible"/>
                                      </p:to>
                                    </p:set>
                                    <p:anim calcmode="lin" valueType="num">
                                      <p:cBhvr additive="base">
                                        <p:cTn id="43"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3">
                                            <p:txEl>
                                              <p:pRg st="8" end="8"/>
                                            </p:txEl>
                                          </p:spTgt>
                                        </p:tgtEl>
                                        <p:attrNameLst>
                                          <p:attrName>style.visibility</p:attrName>
                                        </p:attrNameLst>
                                      </p:cBhvr>
                                      <p:to>
                                        <p:strVal val="visible"/>
                                      </p:to>
                                    </p:set>
                                    <p:anim calcmode="lin" valueType="num">
                                      <p:cBhvr additive="base">
                                        <p:cTn id="49"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Another question….</a:t>
            </a:r>
            <a:endParaRPr lang="en-US" dirty="0"/>
          </a:p>
        </p:txBody>
      </p:sp>
      <p:sp>
        <p:nvSpPr>
          <p:cNvPr id="3" name="Content Placeholder 2"/>
          <p:cNvSpPr>
            <a:spLocks noGrp="1"/>
          </p:cNvSpPr>
          <p:nvPr>
            <p:ph idx="1"/>
          </p:nvPr>
        </p:nvSpPr>
        <p:spPr/>
        <p:txBody>
          <a:bodyPr>
            <a:normAutofit/>
          </a:bodyPr>
          <a:lstStyle/>
          <a:p>
            <a:r>
              <a:rPr lang="en-US" b="1" dirty="0"/>
              <a:t>What is most significant benefit you want to achieve through automation?)</a:t>
            </a:r>
          </a:p>
          <a:p>
            <a:pPr lvl="1"/>
            <a:r>
              <a:rPr lang="en-US" dirty="0"/>
              <a:t>Seamless customer experience</a:t>
            </a:r>
          </a:p>
          <a:p>
            <a:pPr lvl="1"/>
            <a:r>
              <a:rPr lang="en-US" dirty="0"/>
              <a:t>Reduced risk</a:t>
            </a:r>
          </a:p>
          <a:p>
            <a:pPr lvl="1"/>
            <a:r>
              <a:rPr lang="en-US" dirty="0"/>
              <a:t>Cost saving</a:t>
            </a:r>
          </a:p>
          <a:p>
            <a:pPr lvl="1"/>
            <a:r>
              <a:rPr lang="en-US" dirty="0"/>
              <a:t>Generate investment money from cost saving</a:t>
            </a:r>
          </a:p>
          <a:p>
            <a:pPr lvl="1"/>
            <a:r>
              <a:rPr lang="en-US" dirty="0"/>
              <a:t>Competition</a:t>
            </a:r>
          </a:p>
          <a:p>
            <a:pPr lvl="1"/>
            <a:r>
              <a:rPr lang="en-US" dirty="0"/>
              <a:t>Free FTE for other productive area</a:t>
            </a:r>
          </a:p>
          <a:p>
            <a:pPr lvl="1"/>
            <a:r>
              <a:rPr lang="en-US" dirty="0"/>
              <a:t>Service level efficiency</a:t>
            </a:r>
          </a:p>
          <a:p>
            <a:pPr lvl="1"/>
            <a:r>
              <a:rPr lang="en-US" dirty="0"/>
              <a:t>Any Other -------------------</a:t>
            </a:r>
          </a:p>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9</a:t>
            </a:fld>
            <a:endParaRPr lang="en-US" dirty="0"/>
          </a:p>
        </p:txBody>
      </p:sp>
    </p:spTree>
    <p:extLst>
      <p:ext uri="{BB962C8B-B14F-4D97-AF65-F5344CB8AC3E}">
        <p14:creationId xmlns:p14="http://schemas.microsoft.com/office/powerpoint/2010/main" val="1785620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3">
                                            <p:txEl>
                                              <p:pRg st="8" end="8"/>
                                            </p:txEl>
                                          </p:spTgt>
                                        </p:tgtEl>
                                        <p:attrNameLst>
                                          <p:attrName>style.visibility</p:attrName>
                                        </p:attrNameLst>
                                      </p:cBhvr>
                                      <p:to>
                                        <p:strVal val="visible"/>
                                      </p:to>
                                    </p:set>
                                    <p:anim calcmode="lin" valueType="num">
                                      <p:cBhvr additive="base">
                                        <p:cTn id="55"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Berlin">
  <a:themeElements>
    <a:clrScheme name="Berlin">
      <a:dk1>
        <a:sysClr val="windowText" lastClr="000000"/>
      </a:dk1>
      <a:lt1>
        <a:sysClr val="window" lastClr="FFFFFF"/>
      </a:lt1>
      <a:dk2>
        <a:srgbClr val="9D360E"/>
      </a:dk2>
      <a:lt2>
        <a:srgbClr val="E7E6E6"/>
      </a:lt2>
      <a:accent1>
        <a:srgbClr val="F09415"/>
      </a:accent1>
      <a:accent2>
        <a:srgbClr val="C1B56B"/>
      </a:accent2>
      <a:accent3>
        <a:srgbClr val="4BAF73"/>
      </a:accent3>
      <a:accent4>
        <a:srgbClr val="5AA6C0"/>
      </a:accent4>
      <a:accent5>
        <a:srgbClr val="D17DF9"/>
      </a:accent5>
      <a:accent6>
        <a:srgbClr val="FA7E5C"/>
      </a:accent6>
      <a:hlink>
        <a:srgbClr val="FFAE3E"/>
      </a:hlink>
      <a:folHlink>
        <a:srgbClr val="FCC77E"/>
      </a:folHlink>
    </a:clrScheme>
    <a:fontScheme name="Berlin">
      <a:majorFont>
        <a:latin typeface="Trebuchet MS" panose="020B0603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panose="020B0603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erlin">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270000"/>
                <a:satMod val="200000"/>
                <a:lumMod val="128000"/>
              </a:schemeClr>
            </a:gs>
            <a:gs pos="50000">
              <a:schemeClr val="phClr">
                <a:shade val="100000"/>
                <a:hueMod val="100000"/>
                <a:satMod val="110000"/>
                <a:lumMod val="130000"/>
              </a:schemeClr>
            </a:gs>
            <a:gs pos="100000">
              <a:schemeClr val="phClr">
                <a:shade val="78000"/>
                <a:hueMod val="44000"/>
                <a:satMod val="200000"/>
                <a:lumMod val="69000"/>
              </a:schemeClr>
            </a:gs>
          </a:gsLst>
          <a:lin ang="2520000" scaled="0"/>
        </a:gradFill>
      </a:bgFillStyleLst>
    </a:fmtScheme>
  </a:themeElements>
  <a:objectDefaults/>
  <a:extraClrSchemeLst/>
  <a:extLst>
    <a:ext uri="{05A4C25C-085E-4340-85A3-A5531E510DB2}">
      <thm15:themeFamily xmlns:thm15="http://schemas.microsoft.com/office/thememl/2012/main" name="Berlin" id="{7B5DBA9E-B069-418E-9360-A61BDD0615A4}" vid="{C0CBE056-4EF4-4D92-969E-947779DA7AA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TM04033917[[fn=Berlin]]</Template>
  <TotalTime>466</TotalTime>
  <Words>5077</Words>
  <Application>Microsoft Office PowerPoint</Application>
  <PresentationFormat>Widescreen</PresentationFormat>
  <Paragraphs>625</Paragraphs>
  <Slides>63</Slides>
  <Notes>10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63</vt:i4>
      </vt:variant>
    </vt:vector>
  </HeadingPairs>
  <TitlesOfParts>
    <vt:vector size="75" baseType="lpstr">
      <vt:lpstr>Arial</vt:lpstr>
      <vt:lpstr>Calibri</vt:lpstr>
      <vt:lpstr>Comic Sans MS</vt:lpstr>
      <vt:lpstr>Courier New</vt:lpstr>
      <vt:lpstr>Franklin Gothic Book</vt:lpstr>
      <vt:lpstr>Symbol</vt:lpstr>
      <vt:lpstr>Tahoma</vt:lpstr>
      <vt:lpstr>Times New Roman</vt:lpstr>
      <vt:lpstr>Trebuchet MS</vt:lpstr>
      <vt:lpstr>Wingdings</vt:lpstr>
      <vt:lpstr>WP Greek Courier</vt:lpstr>
      <vt:lpstr>Berlin</vt:lpstr>
      <vt:lpstr>Primary Research Methods</vt:lpstr>
      <vt:lpstr>Agenda for the day</vt:lpstr>
      <vt:lpstr>The Difference between...</vt:lpstr>
      <vt:lpstr>Good primary research leads to…</vt:lpstr>
      <vt:lpstr>Your report</vt:lpstr>
      <vt:lpstr>Different Primary Research options…</vt:lpstr>
      <vt:lpstr>Questionnaires</vt:lpstr>
      <vt:lpstr>Formulating questions</vt:lpstr>
      <vt:lpstr>Another question….</vt:lpstr>
      <vt:lpstr>Sampling</vt:lpstr>
      <vt:lpstr>PowerPoint Presentation</vt:lpstr>
      <vt:lpstr>PowerPoint Presentation</vt:lpstr>
      <vt:lpstr>Types of Samples</vt:lpstr>
      <vt:lpstr>Sample Size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Evaluating the quality of measures</vt:lpstr>
      <vt:lpstr>PowerPoint Presentation</vt:lpstr>
      <vt:lpstr>PowerPoint Presentation</vt:lpstr>
      <vt:lpstr>PowerPoint Presentation</vt:lpstr>
      <vt:lpstr>PowerPoint Presentation</vt:lpstr>
      <vt:lpstr>PowerPoint Presentation</vt:lpstr>
      <vt:lpstr>PowerPoint Presentation</vt:lpstr>
      <vt:lpstr>Responsiveness </vt:lpstr>
      <vt:lpstr>Selecting an existing Instrument</vt:lpstr>
      <vt:lpstr>PowerPoint Presentation</vt:lpstr>
      <vt:lpstr>PowerPoint Presentation</vt:lpstr>
      <vt:lpstr>Interviews</vt:lpstr>
      <vt:lpstr>Interview Guide</vt:lpstr>
      <vt:lpstr>Interview Guide….</vt:lpstr>
      <vt:lpstr>The Other Methods</vt:lpstr>
      <vt:lpstr>The Design Stage</vt:lpstr>
      <vt:lpstr>Communicating findings</vt:lpstr>
      <vt:lpstr>Analysis Techniques- Factor Analysis</vt:lpstr>
      <vt:lpstr>Factor Analysis</vt:lpstr>
      <vt:lpstr>Cohesion Variables:</vt:lpstr>
      <vt:lpstr>Other examples</vt:lpstr>
      <vt:lpstr>Some Applications of Factor Analysis</vt:lpstr>
      <vt:lpstr>Goals of Factor Analysis</vt:lpstr>
      <vt:lpstr>Example Output</vt:lpstr>
      <vt:lpstr>How to interpret?</vt:lpstr>
      <vt:lpstr>How to interpret….</vt:lpstr>
      <vt:lpstr>Multi-Factor Models</vt:lpstr>
      <vt:lpstr>Data Matrix</vt:lpstr>
      <vt:lpstr>Choosing Number of Factors</vt:lpstr>
      <vt:lpstr>Eigenvalues </vt:lpstr>
      <vt:lpstr>Scree Plot for Cohesion Example</vt:lpstr>
      <vt:lpstr>Choose two factors:  Now fit the model</vt:lpstr>
      <vt:lpstr>Interpretability?</vt:lpstr>
      <vt:lpstr>Rotating Factors (Intuitively)</vt:lpstr>
      <vt:lpstr>Factor Scores and Scales</vt:lpstr>
      <vt:lpstr>Digital Footprint Index using PCA</vt:lpstr>
      <vt:lpstr>Feature Areas &amp; Functionalities</vt:lpstr>
      <vt:lpstr>Q4 ‘18 Digital Footprint Index Scores</vt:lpstr>
      <vt:lpstr>PowerPoint Presentation</vt:lpstr>
      <vt:lpstr>Mobile and Web Index Score Q/Q Change </vt:lpstr>
      <vt:lpstr>Thank You</vt:lpstr>
    </vt:vector>
  </TitlesOfParts>
  <Company>Cognizant Technology Solutions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Primary Research Methods</dc:title>
  <dc:creator>Fuloria, Sanjay (Cognizant)</dc:creator>
  <cp:lastModifiedBy>Fuloria, Sanjay (Cognizant)</cp:lastModifiedBy>
  <cp:revision>37</cp:revision>
  <dcterms:created xsi:type="dcterms:W3CDTF">2019-01-03T11:24:07Z</dcterms:created>
  <dcterms:modified xsi:type="dcterms:W3CDTF">2019-01-04T09:13:18Z</dcterms:modified>
</cp:coreProperties>
</file>